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 pitchFamily="2" charset="0"/>
      <p:regular r:id="rId16"/>
    </p:embeddedFont>
    <p:embeddedFont>
      <p:font typeface="Calibri" panose="020F050202020403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Bold" panose="00000800000000000000" charset="0"/>
      <p:regular r:id="rId25"/>
    </p:embeddedFont>
    <p:embeddedFont>
      <p:font typeface="Open Sans" panose="020B0606030504020204" pitchFamily="34" charset="0"/>
      <p:regular r:id="rId26"/>
      <p:bold r:id="rId27"/>
      <p:italic r:id="rId28"/>
      <p:boldItalic r:id="rId29"/>
    </p:embeddedFont>
    <p:embeddedFont>
      <p:font typeface="Open Sans Bold" panose="020B0806030504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58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743479" y="690861"/>
            <a:ext cx="1191540" cy="11915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5716250" y="771525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2406992" y="1203962"/>
            <a:ext cx="1191540" cy="11915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417790" y="7701045"/>
            <a:ext cx="2763712" cy="276371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16241813" y="1882401"/>
            <a:ext cx="712885" cy="7128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1539033" y="3636533"/>
            <a:ext cx="3438827" cy="737246"/>
            <a:chOff x="0" y="0"/>
            <a:chExt cx="1895622" cy="406400"/>
          </a:xfrm>
        </p:grpSpPr>
        <p:sp>
          <p:nvSpPr>
            <p:cNvPr id="22" name="Freeform 22"/>
            <p:cNvSpPr/>
            <p:nvPr/>
          </p:nvSpPr>
          <p:spPr>
            <a:xfrm>
              <a:off x="0" y="0"/>
              <a:ext cx="1895622" cy="406400"/>
            </a:xfrm>
            <a:custGeom>
              <a:avLst/>
              <a:gdLst/>
              <a:ahLst/>
              <a:cxnLst/>
              <a:rect l="l" t="t" r="r" b="b"/>
              <a:pathLst>
                <a:path w="1895622" h="406400">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solidFill>
              <a:srgbClr val="FFDE59"/>
            </a:solidFill>
            <a:ln cap="sq">
              <a:noFill/>
              <a:prstDash val="solid"/>
              <a:miter/>
            </a:ln>
          </p:spPr>
        </p:sp>
        <p:sp>
          <p:nvSpPr>
            <p:cNvPr id="23" name="TextBox 23"/>
            <p:cNvSpPr txBox="1"/>
            <p:nvPr/>
          </p:nvSpPr>
          <p:spPr>
            <a:xfrm>
              <a:off x="0" y="-47625"/>
              <a:ext cx="1895622" cy="454025"/>
            </a:xfrm>
            <a:prstGeom prst="rect">
              <a:avLst/>
            </a:prstGeom>
          </p:spPr>
          <p:txBody>
            <a:bodyPr lIns="31690" tIns="31690" rIns="31690" bIns="31690" rtlCol="0" anchor="ctr"/>
            <a:lstStyle/>
            <a:p>
              <a:pPr marL="0" lvl="0" indent="0" algn="ctr">
                <a:lnSpc>
                  <a:spcPts val="3220"/>
                </a:lnSpc>
                <a:spcBef>
                  <a:spcPct val="0"/>
                </a:spcBef>
              </a:pPr>
              <a:endParaRPr/>
            </a:p>
          </p:txBody>
        </p:sp>
      </p:grpSp>
      <p:grpSp>
        <p:nvGrpSpPr>
          <p:cNvPr id="24" name="Group 24"/>
          <p:cNvGrpSpPr/>
          <p:nvPr/>
        </p:nvGrpSpPr>
        <p:grpSpPr>
          <a:xfrm>
            <a:off x="6698847" y="7851354"/>
            <a:ext cx="4668725" cy="1178941"/>
            <a:chOff x="0" y="0"/>
            <a:chExt cx="1229623" cy="310503"/>
          </a:xfrm>
        </p:grpSpPr>
        <p:sp>
          <p:nvSpPr>
            <p:cNvPr id="25" name="Freeform 25"/>
            <p:cNvSpPr/>
            <p:nvPr/>
          </p:nvSpPr>
          <p:spPr>
            <a:xfrm>
              <a:off x="0" y="0"/>
              <a:ext cx="1229623" cy="310503"/>
            </a:xfrm>
            <a:custGeom>
              <a:avLst/>
              <a:gdLst/>
              <a:ahLst/>
              <a:cxnLst/>
              <a:rect l="l" t="t" r="r" b="b"/>
              <a:pathLst>
                <a:path w="1229623" h="310503">
                  <a:moveTo>
                    <a:pt x="0" y="0"/>
                  </a:moveTo>
                  <a:lnTo>
                    <a:pt x="1229623" y="0"/>
                  </a:lnTo>
                  <a:lnTo>
                    <a:pt x="1229623" y="310503"/>
                  </a:lnTo>
                  <a:lnTo>
                    <a:pt x="0" y="310503"/>
                  </a:lnTo>
                  <a:close/>
                </a:path>
              </a:pathLst>
            </a:custGeom>
            <a:solidFill>
              <a:srgbClr val="FFDE59"/>
            </a:solidFill>
          </p:spPr>
        </p:sp>
        <p:sp>
          <p:nvSpPr>
            <p:cNvPr id="26" name="TextBox 26"/>
            <p:cNvSpPr txBox="1"/>
            <p:nvPr/>
          </p:nvSpPr>
          <p:spPr>
            <a:xfrm>
              <a:off x="0" y="-28575"/>
              <a:ext cx="1229623" cy="339078"/>
            </a:xfrm>
            <a:prstGeom prst="rect">
              <a:avLst/>
            </a:prstGeom>
          </p:spPr>
          <p:txBody>
            <a:bodyPr lIns="50800" tIns="50800" rIns="50800" bIns="50800" rtlCol="0" anchor="ctr"/>
            <a:lstStyle/>
            <a:p>
              <a:pPr algn="ctr">
                <a:lnSpc>
                  <a:spcPts val="2799"/>
                </a:lnSpc>
              </a:pPr>
              <a:r>
                <a:rPr lang="en-US" sz="1999">
                  <a:solidFill>
                    <a:srgbClr val="000000"/>
                  </a:solidFill>
                  <a:latin typeface="Montserrat"/>
                  <a:ea typeface="Montserrat"/>
                  <a:cs typeface="Montserrat"/>
                  <a:sym typeface="Montserrat"/>
                </a:rPr>
                <a:t>Trisha Winquist </a:t>
              </a:r>
            </a:p>
            <a:p>
              <a:pPr algn="ctr">
                <a:lnSpc>
                  <a:spcPts val="2799"/>
                </a:lnSpc>
              </a:pPr>
              <a:r>
                <a:rPr lang="en-US" sz="1999">
                  <a:solidFill>
                    <a:srgbClr val="000000"/>
                  </a:solidFill>
                  <a:latin typeface="Montserrat"/>
                  <a:ea typeface="Montserrat"/>
                  <a:cs typeface="Montserrat"/>
                  <a:sym typeface="Montserrat"/>
                </a:rPr>
                <a:t>12/16/2024</a:t>
              </a:r>
            </a:p>
            <a:p>
              <a:pPr algn="ctr">
                <a:lnSpc>
                  <a:spcPts val="2799"/>
                </a:lnSpc>
              </a:pPr>
              <a:r>
                <a:rPr lang="en-US" sz="1999">
                  <a:solidFill>
                    <a:srgbClr val="000000"/>
                  </a:solidFill>
                  <a:latin typeface="Montserrat"/>
                  <a:ea typeface="Montserrat"/>
                  <a:cs typeface="Montserrat"/>
                  <a:sym typeface="Montserrat"/>
                </a:rPr>
                <a:t>Bellevue University</a:t>
              </a:r>
            </a:p>
          </p:txBody>
        </p:sp>
      </p:grpSp>
      <p:sp>
        <p:nvSpPr>
          <p:cNvPr id="27" name="TextBox 27"/>
          <p:cNvSpPr txBox="1"/>
          <p:nvPr/>
        </p:nvSpPr>
        <p:spPr>
          <a:xfrm>
            <a:off x="1038421" y="4556756"/>
            <a:ext cx="15989576" cy="2724150"/>
          </a:xfrm>
          <a:prstGeom prst="rect">
            <a:avLst/>
          </a:prstGeom>
        </p:spPr>
        <p:txBody>
          <a:bodyPr lIns="0" tIns="0" rIns="0" bIns="0" rtlCol="0" anchor="t">
            <a:spAutoFit/>
          </a:bodyPr>
          <a:lstStyle/>
          <a:p>
            <a:pPr algn="l">
              <a:lnSpc>
                <a:spcPts val="10799"/>
              </a:lnSpc>
            </a:pPr>
            <a:r>
              <a:rPr lang="en-US" sz="8999">
                <a:solidFill>
                  <a:srgbClr val="FFDE59"/>
                </a:solidFill>
                <a:latin typeface="Anton"/>
                <a:ea typeface="Anton"/>
                <a:cs typeface="Anton"/>
                <a:sym typeface="Anton"/>
              </a:rPr>
              <a:t>OPTIMIZING INVENTORY MANAGEMENT USING 2020 IOWA LIQUOR SALES DATA </a:t>
            </a:r>
          </a:p>
        </p:txBody>
      </p:sp>
      <p:pic>
        <p:nvPicPr>
          <p:cNvPr id="30" name="Audio 29">
            <a:hlinkClick r:id="" action="ppaction://media"/>
            <a:extLst>
              <a:ext uri="{FF2B5EF4-FFF2-40B4-BE49-F238E27FC236}">
                <a16:creationId xmlns:a16="http://schemas.microsoft.com/office/drawing/2014/main" id="{34421AEB-1067-4A29-67DB-571858871A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579"/>
    </mc:Choice>
    <mc:Fallback>
      <p:transition spd="slow" advTm="2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2621"/>
            <a:ext cx="15371109" cy="4678248"/>
            <a:chOff x="0" y="0"/>
            <a:chExt cx="2381387" cy="724783"/>
          </a:xfrm>
        </p:grpSpPr>
        <p:sp>
          <p:nvSpPr>
            <p:cNvPr id="3" name="Freeform 3"/>
            <p:cNvSpPr/>
            <p:nvPr/>
          </p:nvSpPr>
          <p:spPr>
            <a:xfrm>
              <a:off x="0" y="0"/>
              <a:ext cx="2381387" cy="724783"/>
            </a:xfrm>
            <a:custGeom>
              <a:avLst/>
              <a:gdLst/>
              <a:ahLst/>
              <a:cxnLst/>
              <a:rect l="l" t="t" r="r" b="b"/>
              <a:pathLst>
                <a:path w="2381387" h="724783">
                  <a:moveTo>
                    <a:pt x="11584" y="0"/>
                  </a:moveTo>
                  <a:lnTo>
                    <a:pt x="2369803" y="0"/>
                  </a:lnTo>
                  <a:cubicBezTo>
                    <a:pt x="2372875" y="0"/>
                    <a:pt x="2375821" y="1220"/>
                    <a:pt x="2377994" y="3393"/>
                  </a:cubicBezTo>
                  <a:cubicBezTo>
                    <a:pt x="2380167" y="5565"/>
                    <a:pt x="2381387" y="8512"/>
                    <a:pt x="2381387" y="11584"/>
                  </a:cubicBezTo>
                  <a:lnTo>
                    <a:pt x="2381387" y="713199"/>
                  </a:lnTo>
                  <a:cubicBezTo>
                    <a:pt x="2381387" y="716271"/>
                    <a:pt x="2380167" y="719218"/>
                    <a:pt x="2377994" y="721390"/>
                  </a:cubicBezTo>
                  <a:cubicBezTo>
                    <a:pt x="2375821" y="723563"/>
                    <a:pt x="2372875" y="724783"/>
                    <a:pt x="2369803" y="724783"/>
                  </a:cubicBezTo>
                  <a:lnTo>
                    <a:pt x="11584" y="724783"/>
                  </a:lnTo>
                  <a:cubicBezTo>
                    <a:pt x="8512" y="724783"/>
                    <a:pt x="5565" y="723563"/>
                    <a:pt x="3393" y="721390"/>
                  </a:cubicBezTo>
                  <a:cubicBezTo>
                    <a:pt x="1220" y="719218"/>
                    <a:pt x="0" y="716271"/>
                    <a:pt x="0" y="713199"/>
                  </a:cubicBezTo>
                  <a:lnTo>
                    <a:pt x="0" y="11584"/>
                  </a:lnTo>
                  <a:cubicBezTo>
                    <a:pt x="0" y="8512"/>
                    <a:pt x="1220" y="5565"/>
                    <a:pt x="3393" y="3393"/>
                  </a:cubicBezTo>
                  <a:cubicBezTo>
                    <a:pt x="5565" y="1220"/>
                    <a:pt x="8512" y="0"/>
                    <a:pt x="11584" y="0"/>
                  </a:cubicBezTo>
                  <a:close/>
                </a:path>
              </a:pathLst>
            </a:custGeom>
            <a:blipFill>
              <a:blip r:embed="rId4"/>
              <a:stretch>
                <a:fillRect t="-2159" b="-2159"/>
              </a:stretch>
            </a:blipFill>
          </p:spPr>
        </p:sp>
      </p:grpSp>
      <p:sp>
        <p:nvSpPr>
          <p:cNvPr id="4" name="TextBox 4"/>
          <p:cNvSpPr txBox="1"/>
          <p:nvPr/>
        </p:nvSpPr>
        <p:spPr>
          <a:xfrm>
            <a:off x="3210450" y="373328"/>
            <a:ext cx="10760855" cy="655372"/>
          </a:xfrm>
          <a:prstGeom prst="rect">
            <a:avLst/>
          </a:prstGeom>
        </p:spPr>
        <p:txBody>
          <a:bodyPr lIns="0" tIns="0" rIns="0" bIns="0" rtlCol="0" anchor="t">
            <a:spAutoFit/>
          </a:bodyPr>
          <a:lstStyle/>
          <a:p>
            <a:pPr algn="ctr">
              <a:lnSpc>
                <a:spcPts val="5352"/>
              </a:lnSpc>
            </a:pPr>
            <a:r>
              <a:rPr lang="en-US" sz="3822" b="1" spc="244">
                <a:solidFill>
                  <a:srgbClr val="FFDE59"/>
                </a:solidFill>
                <a:latin typeface="Open Sans Bold"/>
                <a:ea typeface="Open Sans Bold"/>
                <a:cs typeface="Open Sans Bold"/>
                <a:sym typeface="Open Sans Bold"/>
              </a:rPr>
              <a:t>The most Consuming Cities </a:t>
            </a:r>
          </a:p>
        </p:txBody>
      </p:sp>
      <p:sp>
        <p:nvSpPr>
          <p:cNvPr id="5" name="TextBox 5"/>
          <p:cNvSpPr txBox="1"/>
          <p:nvPr/>
        </p:nvSpPr>
        <p:spPr>
          <a:xfrm>
            <a:off x="0" y="6370669"/>
            <a:ext cx="18288000" cy="2174875"/>
          </a:xfrm>
          <a:prstGeom prst="rect">
            <a:avLst/>
          </a:prstGeom>
        </p:spPr>
        <p:txBody>
          <a:bodyPr lIns="0" tIns="0" rIns="0" bIns="0" rtlCol="0" anchor="t">
            <a:spAutoFit/>
          </a:bodyPr>
          <a:lstStyle/>
          <a:p>
            <a:pPr algn="ctr">
              <a:lnSpc>
                <a:spcPts val="3499"/>
              </a:lnSpc>
              <a:spcBef>
                <a:spcPct val="0"/>
              </a:spcBef>
            </a:pPr>
            <a:r>
              <a:rPr lang="en-US" sz="2499">
                <a:solidFill>
                  <a:srgbClr val="FFDE59"/>
                </a:solidFill>
                <a:latin typeface="Open Sans"/>
                <a:ea typeface="Open Sans"/>
                <a:cs typeface="Open Sans"/>
                <a:sym typeface="Open Sans"/>
              </a:rPr>
              <a:t>Understanding which cities are consuming the most liquor in Iowa allows for more precise stock management, helping to ensure that inventory is properly allocated to match demand in each region. By focusing efforts on cities with the highest consumption, liquor sales can be optimized, while also improving customer satisfaction through timely and targeted stock replenishment. This data-driven approach can also guide promotional campaigns, logistical planning, and future sales forecasting</a:t>
            </a:r>
          </a:p>
        </p:txBody>
      </p:sp>
      <p:grpSp>
        <p:nvGrpSpPr>
          <p:cNvPr id="6" name="Group 6"/>
          <p:cNvGrpSpPr/>
          <p:nvPr/>
        </p:nvGrpSpPr>
        <p:grpSpPr>
          <a:xfrm>
            <a:off x="15895143" y="-51435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432930" y="8662530"/>
            <a:ext cx="1191540" cy="11915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357611" y="-1286368"/>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15" name="Audio 14">
            <a:hlinkClick r:id="" action="ppaction://media"/>
            <a:extLst>
              <a:ext uri="{FF2B5EF4-FFF2-40B4-BE49-F238E27FC236}">
                <a16:creationId xmlns:a16="http://schemas.microsoft.com/office/drawing/2014/main" id="{20A836FB-4C61-7AC7-C5AE-E1B169624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02"/>
    </mc:Choice>
    <mc:Fallback>
      <p:transition spd="slow" advTm="23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44568" y="5304298"/>
            <a:ext cx="11577961" cy="3377961"/>
            <a:chOff x="0" y="0"/>
            <a:chExt cx="2066084" cy="602796"/>
          </a:xfrm>
        </p:grpSpPr>
        <p:sp>
          <p:nvSpPr>
            <p:cNvPr id="3" name="Freeform 3"/>
            <p:cNvSpPr/>
            <p:nvPr/>
          </p:nvSpPr>
          <p:spPr>
            <a:xfrm>
              <a:off x="0" y="0"/>
              <a:ext cx="2066084" cy="602796"/>
            </a:xfrm>
            <a:custGeom>
              <a:avLst/>
              <a:gdLst/>
              <a:ahLst/>
              <a:cxnLst/>
              <a:rect l="l" t="t" r="r" b="b"/>
              <a:pathLst>
                <a:path w="2066084" h="602796">
                  <a:moveTo>
                    <a:pt x="15380" y="0"/>
                  </a:moveTo>
                  <a:lnTo>
                    <a:pt x="2050704" y="0"/>
                  </a:lnTo>
                  <a:cubicBezTo>
                    <a:pt x="2059198" y="0"/>
                    <a:pt x="2066084" y="6886"/>
                    <a:pt x="2066084" y="15380"/>
                  </a:cubicBezTo>
                  <a:lnTo>
                    <a:pt x="2066084" y="587417"/>
                  </a:lnTo>
                  <a:cubicBezTo>
                    <a:pt x="2066084" y="595911"/>
                    <a:pt x="2059198" y="602796"/>
                    <a:pt x="2050704" y="602796"/>
                  </a:cubicBezTo>
                  <a:lnTo>
                    <a:pt x="15380" y="602796"/>
                  </a:lnTo>
                  <a:cubicBezTo>
                    <a:pt x="6886" y="602796"/>
                    <a:pt x="0" y="595911"/>
                    <a:pt x="0" y="587417"/>
                  </a:cubicBezTo>
                  <a:lnTo>
                    <a:pt x="0" y="15380"/>
                  </a:lnTo>
                  <a:cubicBezTo>
                    <a:pt x="0" y="6886"/>
                    <a:pt x="6886" y="0"/>
                    <a:pt x="15380" y="0"/>
                  </a:cubicBezTo>
                  <a:close/>
                </a:path>
              </a:pathLst>
            </a:custGeom>
            <a:blipFill>
              <a:blip r:embed="rId4"/>
              <a:stretch>
                <a:fillRect t="-8267" b="-8267"/>
              </a:stretch>
            </a:blipFill>
          </p:spPr>
        </p:sp>
      </p:grpSp>
      <p:grpSp>
        <p:nvGrpSpPr>
          <p:cNvPr id="4" name="Group 4"/>
          <p:cNvGrpSpPr/>
          <p:nvPr/>
        </p:nvGrpSpPr>
        <p:grpSpPr>
          <a:xfrm>
            <a:off x="5844568" y="257948"/>
            <a:ext cx="11577961" cy="3623165"/>
            <a:chOff x="0" y="0"/>
            <a:chExt cx="1793729" cy="561323"/>
          </a:xfrm>
        </p:grpSpPr>
        <p:sp>
          <p:nvSpPr>
            <p:cNvPr id="5" name="Freeform 5"/>
            <p:cNvSpPr/>
            <p:nvPr/>
          </p:nvSpPr>
          <p:spPr>
            <a:xfrm>
              <a:off x="0" y="0"/>
              <a:ext cx="1793729" cy="561323"/>
            </a:xfrm>
            <a:custGeom>
              <a:avLst/>
              <a:gdLst/>
              <a:ahLst/>
              <a:cxnLst/>
              <a:rect l="l" t="t" r="r" b="b"/>
              <a:pathLst>
                <a:path w="1793729" h="561323">
                  <a:moveTo>
                    <a:pt x="15380" y="0"/>
                  </a:moveTo>
                  <a:lnTo>
                    <a:pt x="1778350" y="0"/>
                  </a:lnTo>
                  <a:cubicBezTo>
                    <a:pt x="1786843" y="0"/>
                    <a:pt x="1793729" y="6886"/>
                    <a:pt x="1793729" y="15380"/>
                  </a:cubicBezTo>
                  <a:lnTo>
                    <a:pt x="1793729" y="545944"/>
                  </a:lnTo>
                  <a:cubicBezTo>
                    <a:pt x="1793729" y="554437"/>
                    <a:pt x="1786843" y="561323"/>
                    <a:pt x="1778350" y="561323"/>
                  </a:cubicBezTo>
                  <a:lnTo>
                    <a:pt x="15380" y="561323"/>
                  </a:lnTo>
                  <a:cubicBezTo>
                    <a:pt x="6886" y="561323"/>
                    <a:pt x="0" y="554437"/>
                    <a:pt x="0" y="545944"/>
                  </a:cubicBezTo>
                  <a:lnTo>
                    <a:pt x="0" y="15380"/>
                  </a:lnTo>
                  <a:cubicBezTo>
                    <a:pt x="0" y="6886"/>
                    <a:pt x="6886" y="0"/>
                    <a:pt x="15380" y="0"/>
                  </a:cubicBezTo>
                  <a:close/>
                </a:path>
              </a:pathLst>
            </a:custGeom>
            <a:blipFill>
              <a:blip r:embed="rId5"/>
              <a:stretch>
                <a:fillRect t="-4488" b="-4488"/>
              </a:stretch>
            </a:blipFill>
          </p:spPr>
        </p:sp>
      </p:grpSp>
      <p:sp>
        <p:nvSpPr>
          <p:cNvPr id="6" name="TextBox 6"/>
          <p:cNvSpPr txBox="1"/>
          <p:nvPr/>
        </p:nvSpPr>
        <p:spPr>
          <a:xfrm>
            <a:off x="906960" y="1703744"/>
            <a:ext cx="4369487" cy="655372"/>
          </a:xfrm>
          <a:prstGeom prst="rect">
            <a:avLst/>
          </a:prstGeom>
        </p:spPr>
        <p:txBody>
          <a:bodyPr lIns="0" tIns="0" rIns="0" bIns="0" rtlCol="0" anchor="t">
            <a:spAutoFit/>
          </a:bodyPr>
          <a:lstStyle/>
          <a:p>
            <a:pPr algn="ctr">
              <a:lnSpc>
                <a:spcPts val="5352"/>
              </a:lnSpc>
            </a:pPr>
            <a:r>
              <a:rPr lang="en-US" sz="3822" b="1" spc="244">
                <a:solidFill>
                  <a:srgbClr val="FFDE59"/>
                </a:solidFill>
                <a:latin typeface="Open Sans Bold"/>
                <a:ea typeface="Open Sans Bold"/>
                <a:cs typeface="Open Sans Bold"/>
                <a:sym typeface="Open Sans Bold"/>
              </a:rPr>
              <a:t>Stores Per City</a:t>
            </a:r>
          </a:p>
        </p:txBody>
      </p:sp>
      <p:sp>
        <p:nvSpPr>
          <p:cNvPr id="7" name="TextBox 7"/>
          <p:cNvSpPr txBox="1"/>
          <p:nvPr/>
        </p:nvSpPr>
        <p:spPr>
          <a:xfrm>
            <a:off x="298258" y="6752098"/>
            <a:ext cx="4978189" cy="655372"/>
          </a:xfrm>
          <a:prstGeom prst="rect">
            <a:avLst/>
          </a:prstGeom>
        </p:spPr>
        <p:txBody>
          <a:bodyPr lIns="0" tIns="0" rIns="0" bIns="0" rtlCol="0" anchor="t">
            <a:spAutoFit/>
          </a:bodyPr>
          <a:lstStyle/>
          <a:p>
            <a:pPr algn="ctr">
              <a:lnSpc>
                <a:spcPts val="5352"/>
              </a:lnSpc>
            </a:pPr>
            <a:r>
              <a:rPr lang="en-US" sz="3822" b="1" spc="244">
                <a:solidFill>
                  <a:srgbClr val="FFDE59"/>
                </a:solidFill>
                <a:latin typeface="Open Sans Bold"/>
                <a:ea typeface="Open Sans Bold"/>
                <a:cs typeface="Open Sans Bold"/>
                <a:sym typeface="Open Sans Bold"/>
              </a:rPr>
              <a:t>Profit Per City</a:t>
            </a:r>
          </a:p>
        </p:txBody>
      </p:sp>
      <p:sp>
        <p:nvSpPr>
          <p:cNvPr id="8" name="TextBox 8"/>
          <p:cNvSpPr txBox="1"/>
          <p:nvPr/>
        </p:nvSpPr>
        <p:spPr>
          <a:xfrm>
            <a:off x="0" y="4113038"/>
            <a:ext cx="18288000" cy="905511"/>
          </a:xfrm>
          <a:prstGeom prst="rect">
            <a:avLst/>
          </a:prstGeom>
        </p:spPr>
        <p:txBody>
          <a:bodyPr lIns="0" tIns="0" rIns="0" bIns="0" rtlCol="0" anchor="t">
            <a:spAutoFit/>
          </a:bodyPr>
          <a:lstStyle/>
          <a:p>
            <a:pPr algn="ctr">
              <a:lnSpc>
                <a:spcPts val="3639"/>
              </a:lnSpc>
              <a:spcBef>
                <a:spcPct val="0"/>
              </a:spcBef>
            </a:pPr>
            <a:r>
              <a:rPr lang="en-US" sz="2599" b="1">
                <a:solidFill>
                  <a:srgbClr val="FFDE59"/>
                </a:solidFill>
                <a:latin typeface="Open Sans Bold"/>
                <a:ea typeface="Open Sans Bold"/>
                <a:cs typeface="Open Sans Bold"/>
                <a:sym typeface="Open Sans Bold"/>
              </a:rPr>
              <a:t>This analysis is useful for understanding where to focus efforts for inventory allocation, stock replenishment, and promotional strategies</a:t>
            </a:r>
          </a:p>
        </p:txBody>
      </p:sp>
      <p:sp>
        <p:nvSpPr>
          <p:cNvPr id="9" name="TextBox 9"/>
          <p:cNvSpPr txBox="1"/>
          <p:nvPr/>
        </p:nvSpPr>
        <p:spPr>
          <a:xfrm>
            <a:off x="0" y="8920385"/>
            <a:ext cx="18288000" cy="1189355"/>
          </a:xfrm>
          <a:prstGeom prst="rect">
            <a:avLst/>
          </a:prstGeom>
        </p:spPr>
        <p:txBody>
          <a:bodyPr lIns="0" tIns="0" rIns="0" bIns="0" rtlCol="0" anchor="t">
            <a:spAutoFit/>
          </a:bodyPr>
          <a:lstStyle/>
          <a:p>
            <a:pPr algn="ctr">
              <a:lnSpc>
                <a:spcPts val="3219"/>
              </a:lnSpc>
              <a:spcBef>
                <a:spcPct val="0"/>
              </a:spcBef>
            </a:pPr>
            <a:r>
              <a:rPr lang="en-US" sz="2299">
                <a:solidFill>
                  <a:srgbClr val="FFDE59"/>
                </a:solidFill>
                <a:latin typeface="Open Sans"/>
                <a:ea typeface="Open Sans"/>
                <a:cs typeface="Open Sans"/>
                <a:sym typeface="Open Sans"/>
              </a:rPr>
              <a:t>Calculating and understanding profit per city can be a powerful tool for improving stock management, marketing strategies, and overall business performance. By focusing efforts on the most profitable cities, you can ensure that resources are allocated efficiently to drive growth in key regions.</a:t>
            </a:r>
          </a:p>
        </p:txBody>
      </p:sp>
      <p:grpSp>
        <p:nvGrpSpPr>
          <p:cNvPr id="10" name="Group 10"/>
          <p:cNvGrpSpPr/>
          <p:nvPr/>
        </p:nvGrpSpPr>
        <p:grpSpPr>
          <a:xfrm>
            <a:off x="-1712910" y="-101657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13" name="Audio 12">
            <a:hlinkClick r:id="" action="ppaction://media"/>
            <a:extLst>
              <a:ext uri="{FF2B5EF4-FFF2-40B4-BE49-F238E27FC236}">
                <a16:creationId xmlns:a16="http://schemas.microsoft.com/office/drawing/2014/main" id="{99F22E14-D2AB-B4AD-DAFB-46CBB94F74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156"/>
    </mc:Choice>
    <mc:Fallback>
      <p:transition spd="slow" advTm="26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639460" y="3283593"/>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0" y="235593"/>
            <a:ext cx="17259300" cy="2667000"/>
          </a:xfrm>
          <a:prstGeom prst="rect">
            <a:avLst/>
          </a:prstGeom>
        </p:spPr>
        <p:txBody>
          <a:bodyPr lIns="0" tIns="0" rIns="0" bIns="0" rtlCol="0" anchor="t">
            <a:spAutoFit/>
          </a:bodyPr>
          <a:lstStyle/>
          <a:p>
            <a:pPr algn="ctr">
              <a:lnSpc>
                <a:spcPts val="10555"/>
              </a:lnSpc>
            </a:pPr>
            <a:r>
              <a:rPr lang="en-US" sz="8796">
                <a:solidFill>
                  <a:srgbClr val="FFDE59"/>
                </a:solidFill>
                <a:latin typeface="Anton"/>
                <a:ea typeface="Anton"/>
                <a:cs typeface="Anton"/>
                <a:sym typeface="Anton"/>
              </a:rPr>
              <a:t>CHALLENGES IN DATA INVENTORY MANAGMENT</a:t>
            </a:r>
          </a:p>
        </p:txBody>
      </p:sp>
      <p:grpSp>
        <p:nvGrpSpPr>
          <p:cNvPr id="12" name="Group 12"/>
          <p:cNvGrpSpPr/>
          <p:nvPr/>
        </p:nvGrpSpPr>
        <p:grpSpPr>
          <a:xfrm>
            <a:off x="16222949" y="8925787"/>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6973681" y="289260"/>
            <a:ext cx="997371" cy="9973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1311181" y="8502008"/>
            <a:ext cx="3086100" cy="308610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15337722" y="-600262"/>
            <a:ext cx="5266660" cy="5246370"/>
            <a:chOff x="0" y="0"/>
            <a:chExt cx="815943" cy="812800"/>
          </a:xfrm>
        </p:grpSpPr>
        <p:sp>
          <p:nvSpPr>
            <p:cNvPr id="22" name="Freeform 22"/>
            <p:cNvSpPr/>
            <p:nvPr/>
          </p:nvSpPr>
          <p:spPr>
            <a:xfrm>
              <a:off x="0" y="0"/>
              <a:ext cx="815944" cy="812800"/>
            </a:xfrm>
            <a:custGeom>
              <a:avLst/>
              <a:gdLst/>
              <a:ahLst/>
              <a:cxnLst/>
              <a:rect l="l" t="t" r="r" b="b"/>
              <a:pathLst>
                <a:path w="815944" h="812800">
                  <a:moveTo>
                    <a:pt x="407972" y="0"/>
                  </a:moveTo>
                  <a:cubicBezTo>
                    <a:pt x="182655" y="0"/>
                    <a:pt x="0" y="181951"/>
                    <a:pt x="0" y="406400"/>
                  </a:cubicBezTo>
                  <a:cubicBezTo>
                    <a:pt x="0" y="630849"/>
                    <a:pt x="182655" y="812800"/>
                    <a:pt x="407972" y="812800"/>
                  </a:cubicBezTo>
                  <a:cubicBezTo>
                    <a:pt x="633288" y="812800"/>
                    <a:pt x="815944" y="630849"/>
                    <a:pt x="815944" y="406400"/>
                  </a:cubicBezTo>
                  <a:cubicBezTo>
                    <a:pt x="815944" y="181951"/>
                    <a:pt x="633288" y="0"/>
                    <a:pt x="407972" y="0"/>
                  </a:cubicBezTo>
                  <a:close/>
                </a:path>
              </a:pathLst>
            </a:custGeom>
            <a:blipFill>
              <a:blip r:embed="rId4"/>
              <a:stretch>
                <a:fillRect l="-4699" r="-4699"/>
              </a:stretch>
            </a:blipFill>
          </p:spPr>
        </p:sp>
      </p:grpSp>
      <p:sp>
        <p:nvSpPr>
          <p:cNvPr id="23" name="TextBox 23"/>
          <p:cNvSpPr txBox="1"/>
          <p:nvPr/>
        </p:nvSpPr>
        <p:spPr>
          <a:xfrm>
            <a:off x="1496923" y="3258385"/>
            <a:ext cx="6442865"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 Overcoming Common Obstacles</a:t>
            </a:r>
          </a:p>
        </p:txBody>
      </p:sp>
      <p:sp>
        <p:nvSpPr>
          <p:cNvPr id="24" name="TextBox 24"/>
          <p:cNvSpPr txBox="1"/>
          <p:nvPr/>
        </p:nvSpPr>
        <p:spPr>
          <a:xfrm>
            <a:off x="231869" y="3949058"/>
            <a:ext cx="16222949" cy="2875127"/>
          </a:xfrm>
          <a:prstGeom prst="rect">
            <a:avLst/>
          </a:prstGeom>
        </p:spPr>
        <p:txBody>
          <a:bodyPr lIns="0" tIns="0" rIns="0" bIns="0" rtlCol="0" anchor="t">
            <a:spAutoFit/>
          </a:bodyPr>
          <a:lstStyle/>
          <a:p>
            <a:pPr algn="l">
              <a:lnSpc>
                <a:spcPts val="4079"/>
              </a:lnSpc>
            </a:pPr>
            <a:r>
              <a:rPr lang="en-US" sz="2400">
                <a:solidFill>
                  <a:srgbClr val="FFDE59">
                    <a:alpha val="80000"/>
                  </a:srgbClr>
                </a:solidFill>
                <a:latin typeface="Open Sans"/>
                <a:ea typeface="Open Sans"/>
                <a:cs typeface="Open Sans"/>
                <a:sym typeface="Open Sans"/>
              </a:rPr>
              <a:t>One of the major challenges is ensuring that the data used for analysis is of high quality and accurate. Inconsistent, incomplete, or erroneous data can lead to incorrect demand forecasts, inventory recommendations, and pricing strategies.</a:t>
            </a:r>
          </a:p>
          <a:p>
            <a:pPr algn="l">
              <a:lnSpc>
                <a:spcPts val="3646"/>
              </a:lnSpc>
            </a:pPr>
            <a:r>
              <a:rPr lang="en-US" sz="2144">
                <a:solidFill>
                  <a:srgbClr val="FFDE59">
                    <a:alpha val="80000"/>
                  </a:srgbClr>
                </a:solidFill>
                <a:latin typeface="Open Sans"/>
                <a:ea typeface="Open Sans"/>
                <a:cs typeface="Open Sans"/>
                <a:sym typeface="Open Sans"/>
              </a:rPr>
              <a:t>·</a:t>
            </a:r>
            <a:r>
              <a:rPr lang="en-US" sz="2144">
                <a:solidFill>
                  <a:srgbClr val="F3F3F3">
                    <a:alpha val="80000"/>
                  </a:srgbClr>
                </a:solidFill>
                <a:latin typeface="Open Sans"/>
                <a:ea typeface="Open Sans"/>
                <a:cs typeface="Open Sans"/>
                <a:sym typeface="Open Sans"/>
              </a:rPr>
              <a:t>Example: </a:t>
            </a:r>
            <a:r>
              <a:rPr lang="en-US" sz="2144">
                <a:solidFill>
                  <a:srgbClr val="FFDE59">
                    <a:alpha val="80000"/>
                  </a:srgbClr>
                </a:solidFill>
                <a:latin typeface="Open Sans"/>
                <a:ea typeface="Open Sans"/>
                <a:cs typeface="Open Sans"/>
                <a:sym typeface="Open Sans"/>
              </a:rPr>
              <a:t>If sales data for certain cities, like Des Moines or Council Bluffs, is inaccurate or missing, the system may miscalculate demand trends, leading to stockouts or overstocking in certain locations.</a:t>
            </a:r>
          </a:p>
          <a:p>
            <a:pPr marL="0" lvl="0" indent="0" algn="l">
              <a:lnSpc>
                <a:spcPts val="3646"/>
              </a:lnSpc>
              <a:spcBef>
                <a:spcPct val="0"/>
              </a:spcBef>
            </a:pPr>
            <a:endParaRPr lang="en-US" sz="2144">
              <a:solidFill>
                <a:srgbClr val="FFDE59">
                  <a:alpha val="80000"/>
                </a:srgbClr>
              </a:solidFill>
              <a:latin typeface="Open Sans"/>
              <a:ea typeface="Open Sans"/>
              <a:cs typeface="Open Sans"/>
              <a:sym typeface="Open Sans"/>
            </a:endParaRPr>
          </a:p>
        </p:txBody>
      </p:sp>
      <p:sp>
        <p:nvSpPr>
          <p:cNvPr id="25" name="TextBox 25"/>
          <p:cNvSpPr txBox="1"/>
          <p:nvPr/>
        </p:nvSpPr>
        <p:spPr>
          <a:xfrm>
            <a:off x="2012768" y="7237088"/>
            <a:ext cx="14262464" cy="2491740"/>
          </a:xfrm>
          <a:prstGeom prst="rect">
            <a:avLst/>
          </a:prstGeom>
        </p:spPr>
        <p:txBody>
          <a:bodyPr lIns="0" tIns="0" rIns="0" bIns="0" rtlCol="0" anchor="t">
            <a:spAutoFit/>
          </a:bodyPr>
          <a:lstStyle/>
          <a:p>
            <a:pPr algn="ctr">
              <a:lnSpc>
                <a:spcPts val="3359"/>
              </a:lnSpc>
              <a:spcBef>
                <a:spcPct val="0"/>
              </a:spcBef>
            </a:pPr>
            <a:r>
              <a:rPr lang="en-US" sz="2399">
                <a:solidFill>
                  <a:srgbClr val="FFDE59"/>
                </a:solidFill>
                <a:latin typeface="Open Sans"/>
                <a:ea typeface="Open Sans"/>
                <a:cs typeface="Open Sans"/>
                <a:sym typeface="Open Sans"/>
              </a:rPr>
              <a:t>Many businesses may already be using legacy inventory management systems, which may not easily integrate with newer technologies like advanced data analytics or AI-based forecasting tools. Integrating different systems can be complex, time-consuming, and costly.</a:t>
            </a:r>
          </a:p>
          <a:p>
            <a:pPr algn="ctr">
              <a:lnSpc>
                <a:spcPts val="3359"/>
              </a:lnSpc>
              <a:spcBef>
                <a:spcPct val="0"/>
              </a:spcBef>
            </a:pPr>
            <a:r>
              <a:rPr lang="en-US" sz="2399" b="1">
                <a:solidFill>
                  <a:srgbClr val="EFEFE8"/>
                </a:solidFill>
                <a:latin typeface="Open Sans Bold"/>
                <a:ea typeface="Open Sans Bold"/>
                <a:cs typeface="Open Sans Bold"/>
                <a:sym typeface="Open Sans Bold"/>
              </a:rPr>
              <a:t>Example: </a:t>
            </a:r>
            <a:r>
              <a:rPr lang="en-US" sz="2399">
                <a:solidFill>
                  <a:srgbClr val="FFDE59"/>
                </a:solidFill>
                <a:latin typeface="Open Sans"/>
                <a:ea typeface="Open Sans"/>
                <a:cs typeface="Open Sans"/>
                <a:sym typeface="Open Sans"/>
              </a:rPr>
              <a:t>A liquor retailer in Cedar Rapids may already be using an older point-of-sale (POS) system that doesn’t integrate seamlessly with modern data analytics platforms, leading to delays in obtaining real-time sales data.</a:t>
            </a:r>
          </a:p>
        </p:txBody>
      </p:sp>
      <p:pic>
        <p:nvPicPr>
          <p:cNvPr id="26" name="Audio 25">
            <a:hlinkClick r:id="" action="ppaction://media"/>
            <a:extLst>
              <a:ext uri="{FF2B5EF4-FFF2-40B4-BE49-F238E27FC236}">
                <a16:creationId xmlns:a16="http://schemas.microsoft.com/office/drawing/2014/main" id="{AB1A7677-CED7-074B-AC1C-8AEFA1564A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41"/>
    </mc:Choice>
    <mc:Fallback>
      <p:transition spd="slow" advTm="2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357611" y="-1286368"/>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743479" y="690861"/>
            <a:ext cx="1191540" cy="11915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724263" y="1135856"/>
            <a:ext cx="997371" cy="9973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7062347" y="2199782"/>
            <a:ext cx="389240" cy="3892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4260761" y="2589022"/>
            <a:ext cx="11978499" cy="7049686"/>
            <a:chOff x="0" y="0"/>
            <a:chExt cx="1774825" cy="1044535"/>
          </a:xfrm>
        </p:grpSpPr>
        <p:sp>
          <p:nvSpPr>
            <p:cNvPr id="18" name="Freeform 18"/>
            <p:cNvSpPr/>
            <p:nvPr/>
          </p:nvSpPr>
          <p:spPr>
            <a:xfrm>
              <a:off x="0" y="0"/>
              <a:ext cx="1774825" cy="1044535"/>
            </a:xfrm>
            <a:custGeom>
              <a:avLst/>
              <a:gdLst/>
              <a:ahLst/>
              <a:cxnLst/>
              <a:rect l="l" t="t" r="r" b="b"/>
              <a:pathLst>
                <a:path w="1774825" h="1044535">
                  <a:moveTo>
                    <a:pt x="887413" y="0"/>
                  </a:moveTo>
                  <a:cubicBezTo>
                    <a:pt x="397308" y="0"/>
                    <a:pt x="0" y="233827"/>
                    <a:pt x="0" y="522267"/>
                  </a:cubicBezTo>
                  <a:cubicBezTo>
                    <a:pt x="0" y="810708"/>
                    <a:pt x="397308" y="1044535"/>
                    <a:pt x="887413" y="1044535"/>
                  </a:cubicBezTo>
                  <a:cubicBezTo>
                    <a:pt x="1377517" y="1044535"/>
                    <a:pt x="1774825" y="810708"/>
                    <a:pt x="1774825" y="522267"/>
                  </a:cubicBezTo>
                  <a:cubicBezTo>
                    <a:pt x="1774825" y="233827"/>
                    <a:pt x="1377517" y="0"/>
                    <a:pt x="887413" y="0"/>
                  </a:cubicBezTo>
                  <a:close/>
                </a:path>
              </a:pathLst>
            </a:custGeom>
            <a:blipFill>
              <a:blip r:embed="rId4"/>
              <a:stretch>
                <a:fillRect l="-17136" r="-17136"/>
              </a:stretch>
            </a:blipFill>
            <a:ln w="171450" cap="sq">
              <a:solidFill>
                <a:srgbClr val="FFFFFF"/>
              </a:solidFill>
              <a:prstDash val="solid"/>
              <a:miter/>
            </a:ln>
          </p:spPr>
        </p:sp>
      </p:grpSp>
      <p:sp>
        <p:nvSpPr>
          <p:cNvPr id="19" name="TextBox 19"/>
          <p:cNvSpPr txBox="1"/>
          <p:nvPr/>
        </p:nvSpPr>
        <p:spPr>
          <a:xfrm>
            <a:off x="6088191" y="562242"/>
            <a:ext cx="6111618" cy="1439254"/>
          </a:xfrm>
          <a:prstGeom prst="rect">
            <a:avLst/>
          </a:prstGeom>
        </p:spPr>
        <p:txBody>
          <a:bodyPr lIns="0" tIns="0" rIns="0" bIns="0" rtlCol="0" anchor="t">
            <a:spAutoFit/>
          </a:bodyPr>
          <a:lstStyle/>
          <a:p>
            <a:pPr algn="l">
              <a:lnSpc>
                <a:spcPts val="11275"/>
              </a:lnSpc>
            </a:pPr>
            <a:r>
              <a:rPr lang="en-US" sz="9396">
                <a:solidFill>
                  <a:srgbClr val="FFDE59"/>
                </a:solidFill>
                <a:latin typeface="Anton"/>
                <a:ea typeface="Anton"/>
                <a:cs typeface="Anton"/>
                <a:sym typeface="Anton"/>
              </a:rPr>
              <a:t>CONCLUSION</a:t>
            </a:r>
          </a:p>
        </p:txBody>
      </p:sp>
      <p:sp>
        <p:nvSpPr>
          <p:cNvPr id="20" name="TextBox 20"/>
          <p:cNvSpPr txBox="1"/>
          <p:nvPr/>
        </p:nvSpPr>
        <p:spPr>
          <a:xfrm>
            <a:off x="7950824" y="2174573"/>
            <a:ext cx="5515848"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The Future of Data Analysis</a:t>
            </a:r>
          </a:p>
        </p:txBody>
      </p:sp>
      <p:sp>
        <p:nvSpPr>
          <p:cNvPr id="21" name="TextBox 21"/>
          <p:cNvSpPr txBox="1"/>
          <p:nvPr/>
        </p:nvSpPr>
        <p:spPr>
          <a:xfrm>
            <a:off x="7950824" y="2780594"/>
            <a:ext cx="9988332" cy="6822978"/>
          </a:xfrm>
          <a:prstGeom prst="rect">
            <a:avLst/>
          </a:prstGeom>
        </p:spPr>
        <p:txBody>
          <a:bodyPr lIns="0" tIns="0" rIns="0" bIns="0" rtlCol="0" anchor="t">
            <a:spAutoFit/>
          </a:bodyPr>
          <a:lstStyle/>
          <a:p>
            <a:pPr algn="l">
              <a:lnSpc>
                <a:spcPts val="4507"/>
              </a:lnSpc>
            </a:pPr>
            <a:r>
              <a:rPr lang="en-US" sz="2651">
                <a:solidFill>
                  <a:srgbClr val="FFDE59">
                    <a:alpha val="80000"/>
                  </a:srgbClr>
                </a:solidFill>
                <a:latin typeface="Open Sans"/>
                <a:ea typeface="Open Sans"/>
                <a:cs typeface="Open Sans"/>
                <a:sym typeface="Open Sans"/>
              </a:rPr>
              <a:t>Leveraging technology for inventory optimization in Iowa’s liquor industry offers immense potential for improving efficiency, maximizing profitability, and better serving customers. Through advanced analytics, real-time tracking, and predictive tools, businesses can more accurately forecast demand, streamline their supply chain, and ensure that stores are stocked with the right products at the right time. The data collected from Iowa’s liquor sales, including sales by day of the week, seasonal trends, and city-specific patterns, provides valuable insights that can drive smarter inventory management decisions.</a:t>
            </a:r>
          </a:p>
          <a:p>
            <a:pPr marL="0" lvl="0" indent="0" algn="l">
              <a:lnSpc>
                <a:spcPts val="4507"/>
              </a:lnSpc>
              <a:spcBef>
                <a:spcPct val="0"/>
              </a:spcBef>
            </a:pPr>
            <a:endParaRPr lang="en-US" sz="2651">
              <a:solidFill>
                <a:srgbClr val="FFDE59">
                  <a:alpha val="80000"/>
                </a:srgbClr>
              </a:solidFill>
              <a:latin typeface="Open Sans"/>
              <a:ea typeface="Open Sans"/>
              <a:cs typeface="Open Sans"/>
              <a:sym typeface="Open Sans"/>
            </a:endParaRPr>
          </a:p>
        </p:txBody>
      </p:sp>
      <p:pic>
        <p:nvPicPr>
          <p:cNvPr id="22" name="Audio 21">
            <a:hlinkClick r:id="" action="ppaction://media"/>
            <a:extLst>
              <a:ext uri="{FF2B5EF4-FFF2-40B4-BE49-F238E27FC236}">
                <a16:creationId xmlns:a16="http://schemas.microsoft.com/office/drawing/2014/main" id="{C72DAC3B-93A5-D076-C07E-52C8931EDA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08"/>
    </mc:Choice>
    <mc:Fallback>
      <p:transition spd="slow" advTm="25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339249" y="5897264"/>
            <a:ext cx="12491980" cy="3376565"/>
          </a:xfrm>
          <a:prstGeom prst="rect">
            <a:avLst/>
          </a:prstGeom>
        </p:spPr>
        <p:txBody>
          <a:bodyPr lIns="0" tIns="0" rIns="0" bIns="0" rtlCol="0" anchor="t">
            <a:spAutoFit/>
          </a:bodyPr>
          <a:lstStyle/>
          <a:p>
            <a:pPr algn="ctr">
              <a:lnSpc>
                <a:spcPts val="26561"/>
              </a:lnSpc>
            </a:pPr>
            <a:r>
              <a:rPr lang="en-US" sz="22134">
                <a:solidFill>
                  <a:srgbClr val="FFDE59"/>
                </a:solidFill>
                <a:latin typeface="Anton"/>
                <a:ea typeface="Anton"/>
                <a:cs typeface="Anton"/>
                <a:sym typeface="Anton"/>
              </a:rPr>
              <a:t>THANK YOU</a:t>
            </a:r>
          </a:p>
        </p:txBody>
      </p:sp>
      <p:grpSp>
        <p:nvGrpSpPr>
          <p:cNvPr id="7" name="Group 7"/>
          <p:cNvGrpSpPr/>
          <p:nvPr/>
        </p:nvGrpSpPr>
        <p:grpSpPr>
          <a:xfrm>
            <a:off x="743479" y="690861"/>
            <a:ext cx="1191540" cy="11915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2168060" y="9632365"/>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7575115" y="2925069"/>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1138969" y="301884"/>
            <a:ext cx="14295736" cy="5246370"/>
            <a:chOff x="0" y="0"/>
            <a:chExt cx="2214784" cy="812800"/>
          </a:xfrm>
        </p:grpSpPr>
        <p:sp>
          <p:nvSpPr>
            <p:cNvPr id="23" name="Freeform 23"/>
            <p:cNvSpPr/>
            <p:nvPr/>
          </p:nvSpPr>
          <p:spPr>
            <a:xfrm>
              <a:off x="0" y="0"/>
              <a:ext cx="2214784" cy="812800"/>
            </a:xfrm>
            <a:custGeom>
              <a:avLst/>
              <a:gdLst/>
              <a:ahLst/>
              <a:cxnLst/>
              <a:rect l="l" t="t" r="r" b="b"/>
              <a:pathLst>
                <a:path w="2214784" h="812800">
                  <a:moveTo>
                    <a:pt x="12456" y="0"/>
                  </a:moveTo>
                  <a:lnTo>
                    <a:pt x="2202328" y="0"/>
                  </a:lnTo>
                  <a:cubicBezTo>
                    <a:pt x="2205631" y="0"/>
                    <a:pt x="2208799" y="1312"/>
                    <a:pt x="2211135" y="3648"/>
                  </a:cubicBezTo>
                  <a:cubicBezTo>
                    <a:pt x="2213471" y="5984"/>
                    <a:pt x="2214784" y="9152"/>
                    <a:pt x="2214784" y="12456"/>
                  </a:cubicBezTo>
                  <a:lnTo>
                    <a:pt x="2214784" y="800344"/>
                  </a:lnTo>
                  <a:cubicBezTo>
                    <a:pt x="2214784" y="807223"/>
                    <a:pt x="2209207" y="812800"/>
                    <a:pt x="2202328" y="812800"/>
                  </a:cubicBezTo>
                  <a:lnTo>
                    <a:pt x="12456" y="812800"/>
                  </a:lnTo>
                  <a:cubicBezTo>
                    <a:pt x="5577" y="812800"/>
                    <a:pt x="0" y="807223"/>
                    <a:pt x="0" y="800344"/>
                  </a:cubicBezTo>
                  <a:lnTo>
                    <a:pt x="0" y="12456"/>
                  </a:lnTo>
                  <a:cubicBezTo>
                    <a:pt x="0" y="5577"/>
                    <a:pt x="5577" y="0"/>
                    <a:pt x="12456" y="0"/>
                  </a:cubicBezTo>
                  <a:close/>
                </a:path>
              </a:pathLst>
            </a:custGeom>
            <a:blipFill>
              <a:blip r:embed="rId5"/>
              <a:stretch>
                <a:fillRect l="-2573" r="-2573"/>
              </a:stretch>
            </a:blipFill>
          </p:spPr>
        </p:sp>
      </p:grpSp>
      <p:sp>
        <p:nvSpPr>
          <p:cNvPr id="24" name="TextBox 24"/>
          <p:cNvSpPr txBox="1"/>
          <p:nvPr/>
        </p:nvSpPr>
        <p:spPr>
          <a:xfrm>
            <a:off x="2807246" y="9584740"/>
            <a:ext cx="7680225" cy="471784"/>
          </a:xfrm>
          <a:prstGeom prst="rect">
            <a:avLst/>
          </a:prstGeom>
        </p:spPr>
        <p:txBody>
          <a:bodyPr lIns="0" tIns="0" rIns="0" bIns="0" rtlCol="0" anchor="t">
            <a:spAutoFit/>
          </a:bodyPr>
          <a:lstStyle/>
          <a:p>
            <a:pPr algn="l">
              <a:lnSpc>
                <a:spcPts val="3917"/>
              </a:lnSpc>
            </a:pPr>
            <a:r>
              <a:rPr lang="en-US" sz="2797" b="1" spc="179">
                <a:solidFill>
                  <a:srgbClr val="FFDE59"/>
                </a:solidFill>
                <a:latin typeface="Montserrat Bold"/>
                <a:ea typeface="Montserrat Bold"/>
                <a:cs typeface="Montserrat Bold"/>
                <a:sym typeface="Montserrat Bold"/>
              </a:rPr>
              <a:t>2024 Data Analysis Presentation</a:t>
            </a:r>
          </a:p>
        </p:txBody>
      </p:sp>
      <p:grpSp>
        <p:nvGrpSpPr>
          <p:cNvPr id="25" name="Group 25"/>
          <p:cNvGrpSpPr/>
          <p:nvPr/>
        </p:nvGrpSpPr>
        <p:grpSpPr>
          <a:xfrm>
            <a:off x="16598256" y="-161031"/>
            <a:ext cx="3086100" cy="30861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28" name="Audio 27">
            <a:hlinkClick r:id="" action="ppaction://media"/>
            <a:extLst>
              <a:ext uri="{FF2B5EF4-FFF2-40B4-BE49-F238E27FC236}">
                <a16:creationId xmlns:a16="http://schemas.microsoft.com/office/drawing/2014/main" id="{85C4C086-DBD3-4084-9679-08C03FA73A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86"/>
    </mc:Choice>
    <mc:Fallback>
      <p:transition spd="slow" advTm="9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8"/>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551030" y="4349936"/>
            <a:ext cx="11381566" cy="113815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8"/>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8969314" y="-148552"/>
            <a:ext cx="9966129" cy="9406852"/>
            <a:chOff x="0" y="0"/>
            <a:chExt cx="1083917" cy="1023090"/>
          </a:xfrm>
        </p:grpSpPr>
        <p:sp>
          <p:nvSpPr>
            <p:cNvPr id="12" name="Freeform 12"/>
            <p:cNvSpPr/>
            <p:nvPr/>
          </p:nvSpPr>
          <p:spPr>
            <a:xfrm>
              <a:off x="0" y="0"/>
              <a:ext cx="1083917" cy="1023090"/>
            </a:xfrm>
            <a:custGeom>
              <a:avLst/>
              <a:gdLst/>
              <a:ahLst/>
              <a:cxnLst/>
              <a:rect l="l" t="t" r="r" b="b"/>
              <a:pathLst>
                <a:path w="1083917" h="1023090">
                  <a:moveTo>
                    <a:pt x="541959" y="0"/>
                  </a:moveTo>
                  <a:cubicBezTo>
                    <a:pt x="242643" y="0"/>
                    <a:pt x="0" y="229027"/>
                    <a:pt x="0" y="511545"/>
                  </a:cubicBezTo>
                  <a:cubicBezTo>
                    <a:pt x="0" y="794063"/>
                    <a:pt x="242643" y="1023090"/>
                    <a:pt x="541959" y="1023090"/>
                  </a:cubicBezTo>
                  <a:cubicBezTo>
                    <a:pt x="841274" y="1023090"/>
                    <a:pt x="1083917" y="794063"/>
                    <a:pt x="1083917" y="511545"/>
                  </a:cubicBezTo>
                  <a:cubicBezTo>
                    <a:pt x="1083917" y="229027"/>
                    <a:pt x="841274" y="0"/>
                    <a:pt x="541959" y="0"/>
                  </a:cubicBezTo>
                  <a:close/>
                </a:path>
              </a:pathLst>
            </a:custGeom>
            <a:blipFill>
              <a:blip r:embed="rId4"/>
              <a:stretch>
                <a:fillRect l="-36793" r="-36793"/>
              </a:stretch>
            </a:blipFill>
            <a:ln w="171450" cap="sq">
              <a:solidFill>
                <a:srgbClr val="FFFFFF"/>
              </a:solidFill>
              <a:prstDash val="solid"/>
              <a:miter/>
            </a:ln>
          </p:spPr>
        </p:sp>
      </p:grpSp>
      <p:grpSp>
        <p:nvGrpSpPr>
          <p:cNvPr id="13" name="Group 13"/>
          <p:cNvGrpSpPr/>
          <p:nvPr/>
        </p:nvGrpSpPr>
        <p:grpSpPr>
          <a:xfrm>
            <a:off x="9144000" y="7727421"/>
            <a:ext cx="1038609" cy="10386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8"/>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6837583" y="1599948"/>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8"/>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1530629" y="2528449"/>
            <a:ext cx="7038635" cy="2543175"/>
          </a:xfrm>
          <a:prstGeom prst="rect">
            <a:avLst/>
          </a:prstGeom>
        </p:spPr>
        <p:txBody>
          <a:bodyPr lIns="0" tIns="0" rIns="0" bIns="0" rtlCol="0" anchor="t">
            <a:spAutoFit/>
          </a:bodyPr>
          <a:lstStyle/>
          <a:p>
            <a:pPr algn="l">
              <a:lnSpc>
                <a:spcPts val="6715"/>
              </a:lnSpc>
            </a:pPr>
            <a:r>
              <a:rPr lang="en-US" sz="5596">
                <a:solidFill>
                  <a:srgbClr val="EFEFE8"/>
                </a:solidFill>
                <a:latin typeface="Anton"/>
                <a:ea typeface="Anton"/>
                <a:cs typeface="Anton"/>
                <a:sym typeface="Anton"/>
              </a:rPr>
              <a:t>IMPORTANCE OF  INVENTORY MANAGEMENT IN THE LIQUOR INDUSTRY</a:t>
            </a:r>
          </a:p>
        </p:txBody>
      </p:sp>
      <p:sp>
        <p:nvSpPr>
          <p:cNvPr id="20" name="TextBox 20"/>
          <p:cNvSpPr txBox="1"/>
          <p:nvPr/>
        </p:nvSpPr>
        <p:spPr>
          <a:xfrm>
            <a:off x="2126399" y="5648449"/>
            <a:ext cx="5434193" cy="414448"/>
          </a:xfrm>
          <a:prstGeom prst="rect">
            <a:avLst/>
          </a:prstGeom>
        </p:spPr>
        <p:txBody>
          <a:bodyPr lIns="0" tIns="0" rIns="0" bIns="0" rtlCol="0" anchor="t">
            <a:spAutoFit/>
          </a:bodyPr>
          <a:lstStyle/>
          <a:p>
            <a:pPr algn="l">
              <a:lnSpc>
                <a:spcPts val="3406"/>
              </a:lnSpc>
            </a:pPr>
            <a:r>
              <a:rPr lang="en-US" sz="2433" b="1" spc="155">
                <a:solidFill>
                  <a:srgbClr val="EFEFE8"/>
                </a:solidFill>
                <a:latin typeface="Montserrat Bold"/>
                <a:ea typeface="Montserrat Bold"/>
                <a:cs typeface="Montserrat Bold"/>
                <a:sym typeface="Montserrat Bold"/>
              </a:rPr>
              <a:t>Using 2020 Iowa Liquor Data </a:t>
            </a:r>
          </a:p>
        </p:txBody>
      </p:sp>
      <p:sp>
        <p:nvSpPr>
          <p:cNvPr id="21" name="TextBox 21"/>
          <p:cNvSpPr txBox="1"/>
          <p:nvPr/>
        </p:nvSpPr>
        <p:spPr>
          <a:xfrm>
            <a:off x="698736" y="6596297"/>
            <a:ext cx="7818294" cy="3336925"/>
          </a:xfrm>
          <a:prstGeom prst="rect">
            <a:avLst/>
          </a:prstGeom>
        </p:spPr>
        <p:txBody>
          <a:bodyPr lIns="0" tIns="0" rIns="0" bIns="0" rtlCol="0" anchor="t">
            <a:spAutoFit/>
          </a:bodyPr>
          <a:lstStyle/>
          <a:p>
            <a:pPr algn="l">
              <a:lnSpc>
                <a:spcPts val="3909"/>
              </a:lnSpc>
            </a:pPr>
            <a:r>
              <a:rPr lang="en-US" sz="2299" b="1">
                <a:solidFill>
                  <a:srgbClr val="EFEFE8">
                    <a:alpha val="80000"/>
                  </a:srgbClr>
                </a:solidFill>
                <a:latin typeface="Open Sans Bold"/>
                <a:ea typeface="Open Sans Bold"/>
                <a:cs typeface="Open Sans Bold"/>
                <a:sym typeface="Open Sans Bold"/>
              </a:rPr>
              <a:t>Effective inventory management is crucial for maintaining profitability. Liquor retailers must balance the need to stock popular products without overstocking slow-moving items. This can help reduce both excess inventory and stockouts, leading to improved sales and customer satisfaction.</a:t>
            </a:r>
          </a:p>
          <a:p>
            <a:pPr marL="0" lvl="0" indent="0" algn="l">
              <a:lnSpc>
                <a:spcPts val="3060"/>
              </a:lnSpc>
              <a:spcBef>
                <a:spcPct val="0"/>
              </a:spcBef>
            </a:pPr>
            <a:endParaRPr lang="en-US" sz="2299" b="1">
              <a:solidFill>
                <a:srgbClr val="EFEFE8">
                  <a:alpha val="80000"/>
                </a:srgbClr>
              </a:solidFill>
              <a:latin typeface="Open Sans Bold"/>
              <a:ea typeface="Open Sans Bold"/>
              <a:cs typeface="Open Sans Bold"/>
              <a:sym typeface="Open Sans Bold"/>
            </a:endParaRPr>
          </a:p>
        </p:txBody>
      </p:sp>
      <p:pic>
        <p:nvPicPr>
          <p:cNvPr id="24" name="Audio 23">
            <a:hlinkClick r:id="" action="ppaction://media"/>
            <a:extLst>
              <a:ext uri="{FF2B5EF4-FFF2-40B4-BE49-F238E27FC236}">
                <a16:creationId xmlns:a16="http://schemas.microsoft.com/office/drawing/2014/main" id="{35777955-FA57-E910-BA24-221FCB9479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550"/>
    </mc:Choice>
    <mc:Fallback>
      <p:transition spd="slow" advTm="42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35348" y="-1752872"/>
            <a:ext cx="8872843" cy="88728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222949" y="8925787"/>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024" y="0"/>
            <a:ext cx="8247557" cy="5769128"/>
            <a:chOff x="0" y="0"/>
            <a:chExt cx="2136944" cy="1494783"/>
          </a:xfrm>
        </p:grpSpPr>
        <p:sp>
          <p:nvSpPr>
            <p:cNvPr id="9" name="Freeform 9"/>
            <p:cNvSpPr/>
            <p:nvPr/>
          </p:nvSpPr>
          <p:spPr>
            <a:xfrm>
              <a:off x="0" y="0"/>
              <a:ext cx="2136944" cy="1494783"/>
            </a:xfrm>
            <a:custGeom>
              <a:avLst/>
              <a:gdLst/>
              <a:ahLst/>
              <a:cxnLst/>
              <a:rect l="l" t="t" r="r" b="b"/>
              <a:pathLst>
                <a:path w="2136944" h="1494783">
                  <a:moveTo>
                    <a:pt x="1068472" y="0"/>
                  </a:moveTo>
                  <a:cubicBezTo>
                    <a:pt x="478371" y="0"/>
                    <a:pt x="0" y="334619"/>
                    <a:pt x="0" y="747391"/>
                  </a:cubicBezTo>
                  <a:cubicBezTo>
                    <a:pt x="0" y="1160164"/>
                    <a:pt x="478371" y="1494783"/>
                    <a:pt x="1068472" y="1494783"/>
                  </a:cubicBezTo>
                  <a:cubicBezTo>
                    <a:pt x="1658573" y="1494783"/>
                    <a:pt x="2136944" y="1160164"/>
                    <a:pt x="2136944" y="747391"/>
                  </a:cubicBezTo>
                  <a:cubicBezTo>
                    <a:pt x="2136944" y="334619"/>
                    <a:pt x="1658573" y="0"/>
                    <a:pt x="1068472" y="0"/>
                  </a:cubicBezTo>
                  <a:close/>
                </a:path>
              </a:pathLst>
            </a:custGeom>
            <a:blipFill>
              <a:blip r:embed="rId4"/>
              <a:stretch>
                <a:fillRect l="-11494" r="-11494"/>
              </a:stretch>
            </a:blipFill>
            <a:ln w="171450" cap="sq">
              <a:solidFill>
                <a:srgbClr val="FFFFFF"/>
              </a:solidFill>
              <a:prstDash val="solid"/>
              <a:miter/>
            </a:ln>
          </p:spPr>
        </p:sp>
      </p:grpSp>
      <p:grpSp>
        <p:nvGrpSpPr>
          <p:cNvPr id="10" name="Group 10"/>
          <p:cNvGrpSpPr/>
          <p:nvPr/>
        </p:nvGrpSpPr>
        <p:grpSpPr>
          <a:xfrm>
            <a:off x="16837583" y="1599948"/>
            <a:ext cx="399568" cy="39956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4643508" y="0"/>
            <a:ext cx="3982350" cy="3576548"/>
            <a:chOff x="0" y="0"/>
            <a:chExt cx="905022" cy="812800"/>
          </a:xfrm>
        </p:grpSpPr>
        <p:sp>
          <p:nvSpPr>
            <p:cNvPr id="14" name="Freeform 14"/>
            <p:cNvSpPr/>
            <p:nvPr/>
          </p:nvSpPr>
          <p:spPr>
            <a:xfrm>
              <a:off x="0" y="0"/>
              <a:ext cx="905022" cy="812800"/>
            </a:xfrm>
            <a:custGeom>
              <a:avLst/>
              <a:gdLst/>
              <a:ahLst/>
              <a:cxnLst/>
              <a:rect l="l" t="t" r="r" b="b"/>
              <a:pathLst>
                <a:path w="905022" h="812800">
                  <a:moveTo>
                    <a:pt x="452511" y="0"/>
                  </a:moveTo>
                  <a:cubicBezTo>
                    <a:pt x="202596" y="0"/>
                    <a:pt x="0" y="181951"/>
                    <a:pt x="0" y="406400"/>
                  </a:cubicBezTo>
                  <a:cubicBezTo>
                    <a:pt x="0" y="630849"/>
                    <a:pt x="202596" y="812800"/>
                    <a:pt x="452511" y="812800"/>
                  </a:cubicBezTo>
                  <a:cubicBezTo>
                    <a:pt x="702426" y="812800"/>
                    <a:pt x="905022" y="630849"/>
                    <a:pt x="905022" y="406400"/>
                  </a:cubicBezTo>
                  <a:cubicBezTo>
                    <a:pt x="905022" y="181951"/>
                    <a:pt x="702426" y="0"/>
                    <a:pt x="452511" y="0"/>
                  </a:cubicBezTo>
                  <a:close/>
                </a:path>
              </a:pathLst>
            </a:custGeom>
            <a:blipFill>
              <a:blip r:embed="rId5"/>
              <a:stretch>
                <a:fillRect t="-5673" b="-5673"/>
              </a:stretch>
            </a:blipFill>
            <a:ln w="171450" cap="sq">
              <a:solidFill>
                <a:srgbClr val="FFFFFF"/>
              </a:solidFill>
              <a:prstDash val="solid"/>
              <a:miter/>
            </a:ln>
          </p:spPr>
        </p:sp>
      </p:grpSp>
      <p:sp>
        <p:nvSpPr>
          <p:cNvPr id="15" name="TextBox 15"/>
          <p:cNvSpPr txBox="1"/>
          <p:nvPr/>
        </p:nvSpPr>
        <p:spPr>
          <a:xfrm>
            <a:off x="8734655" y="3752850"/>
            <a:ext cx="7900028" cy="1390650"/>
          </a:xfrm>
          <a:prstGeom prst="rect">
            <a:avLst/>
          </a:prstGeom>
        </p:spPr>
        <p:txBody>
          <a:bodyPr lIns="0" tIns="0" rIns="0" bIns="0" rtlCol="0" anchor="t">
            <a:spAutoFit/>
          </a:bodyPr>
          <a:lstStyle/>
          <a:p>
            <a:pPr algn="l">
              <a:lnSpc>
                <a:spcPts val="5536"/>
              </a:lnSpc>
            </a:pPr>
            <a:r>
              <a:rPr lang="en-US" sz="4613">
                <a:solidFill>
                  <a:srgbClr val="FFDE59"/>
                </a:solidFill>
                <a:latin typeface="Anton"/>
                <a:ea typeface="Anton"/>
                <a:cs typeface="Anton"/>
                <a:sym typeface="Anton"/>
              </a:rPr>
              <a:t>USING DATA ANALYTICS TO PREDICT LIQUOR SALES IN IOWA </a:t>
            </a:r>
          </a:p>
        </p:txBody>
      </p:sp>
      <p:sp>
        <p:nvSpPr>
          <p:cNvPr id="16" name="TextBox 16"/>
          <p:cNvSpPr txBox="1"/>
          <p:nvPr/>
        </p:nvSpPr>
        <p:spPr>
          <a:xfrm>
            <a:off x="4112754" y="6081898"/>
            <a:ext cx="13976441" cy="3226116"/>
          </a:xfrm>
          <a:prstGeom prst="rect">
            <a:avLst/>
          </a:prstGeom>
        </p:spPr>
        <p:txBody>
          <a:bodyPr lIns="0" tIns="0" rIns="0" bIns="0" rtlCol="0" anchor="t">
            <a:spAutoFit/>
          </a:bodyPr>
          <a:lstStyle/>
          <a:p>
            <a:pPr marL="0" lvl="0" indent="0" algn="l">
              <a:lnSpc>
                <a:spcPts val="5190"/>
              </a:lnSpc>
              <a:spcBef>
                <a:spcPct val="0"/>
              </a:spcBef>
            </a:pPr>
            <a:r>
              <a:rPr lang="en-US" sz="3053">
                <a:solidFill>
                  <a:srgbClr val="FFDE59">
                    <a:alpha val="80000"/>
                  </a:srgbClr>
                </a:solidFill>
                <a:latin typeface="Anton"/>
                <a:ea typeface="Anton"/>
                <a:cs typeface="Anton"/>
                <a:sym typeface="Anton"/>
              </a:rPr>
              <a:t> In 2020, the total liquor sales in Iowa amounted to $362,277,699.62. This figure reflects the total revenue generated from the sale of alcoholic beverages across the state, including spirits, and other liquor products. The significant scale of these sales highlights the steady demand for alcoholic beverages in Iowa, suggesting a strong consumer market and a robust retail environment within the state.</a:t>
            </a:r>
          </a:p>
        </p:txBody>
      </p:sp>
      <p:pic>
        <p:nvPicPr>
          <p:cNvPr id="18" name="Audio 17">
            <a:hlinkClick r:id="" action="ppaction://media"/>
            <a:extLst>
              <a:ext uri="{FF2B5EF4-FFF2-40B4-BE49-F238E27FC236}">
                <a16:creationId xmlns:a16="http://schemas.microsoft.com/office/drawing/2014/main" id="{F5D706FB-8859-F77B-CFA8-C66C2FB5AE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987"/>
    </mc:Choice>
    <mc:Fallback>
      <p:transition spd="slow" advTm="4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059516" y="491077"/>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2156625" y="2868693"/>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2156625" y="1019175"/>
            <a:ext cx="14237963" cy="1438275"/>
          </a:xfrm>
          <a:prstGeom prst="rect">
            <a:avLst/>
          </a:prstGeom>
        </p:spPr>
        <p:txBody>
          <a:bodyPr lIns="0" tIns="0" rIns="0" bIns="0" rtlCol="0" anchor="t">
            <a:spAutoFit/>
          </a:bodyPr>
          <a:lstStyle/>
          <a:p>
            <a:pPr algn="ctr">
              <a:lnSpc>
                <a:spcPts val="11275"/>
              </a:lnSpc>
            </a:pPr>
            <a:r>
              <a:rPr lang="en-US" sz="9396">
                <a:solidFill>
                  <a:srgbClr val="FFDE59"/>
                </a:solidFill>
                <a:latin typeface="Anton"/>
                <a:ea typeface="Anton"/>
                <a:cs typeface="Anton"/>
                <a:sym typeface="Anton"/>
              </a:rPr>
              <a:t>THE DATA ANALYSIS PROCESS</a:t>
            </a:r>
          </a:p>
        </p:txBody>
      </p:sp>
      <p:sp>
        <p:nvSpPr>
          <p:cNvPr id="12" name="TextBox 12"/>
          <p:cNvSpPr txBox="1"/>
          <p:nvPr/>
        </p:nvSpPr>
        <p:spPr>
          <a:xfrm>
            <a:off x="2975585" y="2821068"/>
            <a:ext cx="3288615"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Data Collection</a:t>
            </a:r>
          </a:p>
        </p:txBody>
      </p:sp>
      <p:sp>
        <p:nvSpPr>
          <p:cNvPr id="13" name="TextBox 13"/>
          <p:cNvSpPr txBox="1"/>
          <p:nvPr/>
        </p:nvSpPr>
        <p:spPr>
          <a:xfrm>
            <a:off x="743479" y="3289333"/>
            <a:ext cx="7940034" cy="4264025"/>
          </a:xfrm>
          <a:prstGeom prst="rect">
            <a:avLst/>
          </a:prstGeom>
        </p:spPr>
        <p:txBody>
          <a:bodyPr lIns="0" tIns="0" rIns="0" bIns="0" rtlCol="0" anchor="t">
            <a:spAutoFit/>
          </a:bodyPr>
          <a:lstStyle/>
          <a:p>
            <a:pPr algn="l">
              <a:lnSpc>
                <a:spcPts val="3400"/>
              </a:lnSpc>
            </a:pPr>
            <a:r>
              <a:rPr lang="en-US" sz="2000" b="1">
                <a:solidFill>
                  <a:srgbClr val="FFDE59">
                    <a:alpha val="80000"/>
                  </a:srgbClr>
                </a:solidFill>
                <a:latin typeface="Open Sans Bold"/>
                <a:ea typeface="Open Sans Bold"/>
                <a:cs typeface="Open Sans Bold"/>
                <a:sym typeface="Open Sans Bold"/>
              </a:rPr>
              <a:t>Data </a:t>
            </a:r>
            <a:r>
              <a:rPr lang="en-US" sz="2000">
                <a:solidFill>
                  <a:srgbClr val="F3F3F3">
                    <a:alpha val="80000"/>
                  </a:srgbClr>
                </a:solidFill>
                <a:latin typeface="Open Sans"/>
                <a:ea typeface="Open Sans"/>
                <a:cs typeface="Open Sans"/>
                <a:sym typeface="Open Sans"/>
              </a:rPr>
              <a:t>is collected from a publicly available web browser from data.gov. This data contains the spirits purchase information of Iowa Class “E” liquor lisences by product and date of purchase from January 1 2020 to Dec 31 2022</a:t>
            </a:r>
          </a:p>
          <a:p>
            <a:pPr algn="l">
              <a:lnSpc>
                <a:spcPts val="3400"/>
              </a:lnSpc>
            </a:pPr>
            <a:r>
              <a:rPr lang="en-US" sz="2000">
                <a:solidFill>
                  <a:srgbClr val="F3F3F3">
                    <a:alpha val="80000"/>
                  </a:srgbClr>
                </a:solidFill>
                <a:latin typeface="Open Sans"/>
                <a:ea typeface="Open Sans"/>
                <a:cs typeface="Open Sans"/>
                <a:sym typeface="Open Sans"/>
              </a:rPr>
              <a:t>The dataset can be used to analyze total spirits sales in Iowa of individual products at the store level.</a:t>
            </a:r>
          </a:p>
          <a:p>
            <a:pPr algn="l">
              <a:lnSpc>
                <a:spcPts val="3400"/>
              </a:lnSpc>
            </a:pPr>
            <a:r>
              <a:rPr lang="en-US" sz="2000" b="1">
                <a:solidFill>
                  <a:srgbClr val="FFDE59">
                    <a:alpha val="80000"/>
                  </a:srgbClr>
                </a:solidFill>
                <a:latin typeface="Open Sans Bold"/>
                <a:ea typeface="Open Sans Bold"/>
                <a:cs typeface="Open Sans Bold"/>
                <a:sym typeface="Open Sans Bold"/>
              </a:rPr>
              <a:t>Content: </a:t>
            </a:r>
            <a:r>
              <a:rPr lang="en-US" sz="2000">
                <a:solidFill>
                  <a:srgbClr val="F3F3F3">
                    <a:alpha val="80000"/>
                  </a:srgbClr>
                </a:solidFill>
                <a:latin typeface="Open Sans"/>
                <a:ea typeface="Open Sans"/>
                <a:cs typeface="Open Sans"/>
                <a:sym typeface="Open Sans"/>
              </a:rPr>
              <a:t>This dataset contains information on the name, kind, price, quantity, and location of sale of sales of individual containers or packages of containers of alcoholic beverages.</a:t>
            </a:r>
          </a:p>
          <a:p>
            <a:pPr marL="0" lvl="0" indent="0" algn="l">
              <a:lnSpc>
                <a:spcPts val="3400"/>
              </a:lnSpc>
              <a:spcBef>
                <a:spcPct val="0"/>
              </a:spcBef>
            </a:pPr>
            <a:endParaRPr lang="en-US" sz="2000">
              <a:solidFill>
                <a:srgbClr val="F3F3F3">
                  <a:alpha val="80000"/>
                </a:srgbClr>
              </a:solidFill>
              <a:latin typeface="Open Sans"/>
              <a:ea typeface="Open Sans"/>
              <a:cs typeface="Open Sans"/>
              <a:sym typeface="Open Sans"/>
            </a:endParaRPr>
          </a:p>
        </p:txBody>
      </p:sp>
      <p:grpSp>
        <p:nvGrpSpPr>
          <p:cNvPr id="14" name="Group 14"/>
          <p:cNvGrpSpPr/>
          <p:nvPr/>
        </p:nvGrpSpPr>
        <p:grpSpPr>
          <a:xfrm>
            <a:off x="9656663" y="3394108"/>
            <a:ext cx="389240" cy="3892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10240523" y="3368900"/>
            <a:ext cx="3288615"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Cleaning</a:t>
            </a:r>
          </a:p>
        </p:txBody>
      </p:sp>
      <p:sp>
        <p:nvSpPr>
          <p:cNvPr id="18" name="TextBox 18"/>
          <p:cNvSpPr txBox="1"/>
          <p:nvPr/>
        </p:nvSpPr>
        <p:spPr>
          <a:xfrm>
            <a:off x="9851283" y="3928828"/>
            <a:ext cx="6986401" cy="2916204"/>
          </a:xfrm>
          <a:prstGeom prst="rect">
            <a:avLst/>
          </a:prstGeom>
        </p:spPr>
        <p:txBody>
          <a:bodyPr lIns="0" tIns="0" rIns="0" bIns="0" rtlCol="0" anchor="t">
            <a:spAutoFit/>
          </a:bodyPr>
          <a:lstStyle/>
          <a:p>
            <a:pPr marL="0" lvl="0" indent="0" algn="l">
              <a:lnSpc>
                <a:spcPts val="3273"/>
              </a:lnSpc>
              <a:spcBef>
                <a:spcPct val="0"/>
              </a:spcBef>
            </a:pPr>
            <a:r>
              <a:rPr lang="en-US" sz="1925">
                <a:solidFill>
                  <a:srgbClr val="F3F3F3">
                    <a:alpha val="80000"/>
                  </a:srgbClr>
                </a:solidFill>
                <a:latin typeface="Open Sans"/>
                <a:ea typeface="Open Sans"/>
                <a:cs typeface="Open Sans"/>
                <a:sym typeface="Open Sans"/>
              </a:rPr>
              <a:t>Data</a:t>
            </a:r>
            <a:r>
              <a:rPr lang="en-US" sz="1925" u="none" strike="noStrike">
                <a:solidFill>
                  <a:srgbClr val="F3F3F3">
                    <a:alpha val="80000"/>
                  </a:srgbClr>
                </a:solidFill>
                <a:latin typeface="Open Sans"/>
                <a:ea typeface="Open Sans"/>
                <a:cs typeface="Open Sans"/>
                <a:sym typeface="Open Sans"/>
              </a:rPr>
              <a:t> Cleaning: Handle missing values, remove duplicates, and ensure all dates are in a consistent format.</a:t>
            </a:r>
          </a:p>
          <a:p>
            <a:pPr algn="l">
              <a:lnSpc>
                <a:spcPts val="3400"/>
              </a:lnSpc>
              <a:spcBef>
                <a:spcPct val="0"/>
              </a:spcBef>
            </a:pPr>
            <a:r>
              <a:rPr lang="en-US" sz="2000" u="none" strike="noStrike">
                <a:solidFill>
                  <a:srgbClr val="F3F3F3">
                    <a:alpha val="80000"/>
                  </a:srgbClr>
                </a:solidFill>
                <a:latin typeface="Open Sans"/>
                <a:ea typeface="Open Sans"/>
                <a:cs typeface="Open Sans"/>
                <a:sym typeface="Open Sans"/>
              </a:rPr>
              <a:t>Feature Engineering: Extract useful features such as the day of the week, month, or season from the sale date. You could also create features based on weather or holidays if using supplementary data.</a:t>
            </a:r>
          </a:p>
          <a:p>
            <a:pPr marL="0" lvl="0" indent="0" algn="l">
              <a:lnSpc>
                <a:spcPts val="3273"/>
              </a:lnSpc>
              <a:spcBef>
                <a:spcPct val="0"/>
              </a:spcBef>
            </a:pPr>
            <a:endParaRPr lang="en-US" sz="2000" u="none" strike="noStrike">
              <a:solidFill>
                <a:srgbClr val="F3F3F3">
                  <a:alpha val="80000"/>
                </a:srgbClr>
              </a:solidFill>
              <a:latin typeface="Open Sans"/>
              <a:ea typeface="Open Sans"/>
              <a:cs typeface="Open Sans"/>
              <a:sym typeface="Open Sans"/>
            </a:endParaRPr>
          </a:p>
        </p:txBody>
      </p:sp>
      <p:grpSp>
        <p:nvGrpSpPr>
          <p:cNvPr id="19" name="Group 19"/>
          <p:cNvGrpSpPr/>
          <p:nvPr/>
        </p:nvGrpSpPr>
        <p:grpSpPr>
          <a:xfrm>
            <a:off x="2156625" y="7820463"/>
            <a:ext cx="389240" cy="38924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2975585" y="7772838"/>
            <a:ext cx="3288615"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Data Analysis</a:t>
            </a:r>
          </a:p>
        </p:txBody>
      </p:sp>
      <p:sp>
        <p:nvSpPr>
          <p:cNvPr id="23" name="TextBox 23"/>
          <p:cNvSpPr txBox="1"/>
          <p:nvPr/>
        </p:nvSpPr>
        <p:spPr>
          <a:xfrm>
            <a:off x="743479" y="8266852"/>
            <a:ext cx="7777714" cy="1692275"/>
          </a:xfrm>
          <a:prstGeom prst="rect">
            <a:avLst/>
          </a:prstGeom>
        </p:spPr>
        <p:txBody>
          <a:bodyPr lIns="0" tIns="0" rIns="0" bIns="0" rtlCol="0" anchor="t">
            <a:spAutoFit/>
          </a:bodyPr>
          <a:lstStyle/>
          <a:p>
            <a:pPr algn="l">
              <a:lnSpc>
                <a:spcPts val="3400"/>
              </a:lnSpc>
            </a:pPr>
            <a:r>
              <a:rPr lang="en-US" sz="2000">
                <a:solidFill>
                  <a:srgbClr val="FFFFFF">
                    <a:alpha val="80000"/>
                  </a:srgbClr>
                </a:solidFill>
                <a:latin typeface="Open Sans"/>
                <a:ea typeface="Open Sans"/>
                <a:cs typeface="Open Sans"/>
                <a:sym typeface="Open Sans"/>
              </a:rPr>
              <a:t>This dataset contains transaction-level information about liquor sales in Iowa. It includes columns such as product name, sale date, quantity sold, price, store ID, and more.</a:t>
            </a:r>
          </a:p>
          <a:p>
            <a:pPr marL="0" lvl="0" indent="0" algn="l">
              <a:lnSpc>
                <a:spcPts val="3400"/>
              </a:lnSpc>
              <a:spcBef>
                <a:spcPct val="0"/>
              </a:spcBef>
            </a:pPr>
            <a:endParaRPr lang="en-US" sz="2000">
              <a:solidFill>
                <a:srgbClr val="FFFFFF">
                  <a:alpha val="80000"/>
                </a:srgbClr>
              </a:solidFill>
              <a:latin typeface="Open Sans"/>
              <a:ea typeface="Open Sans"/>
              <a:cs typeface="Open Sans"/>
              <a:sym typeface="Open Sans"/>
            </a:endParaRPr>
          </a:p>
        </p:txBody>
      </p:sp>
      <p:grpSp>
        <p:nvGrpSpPr>
          <p:cNvPr id="24" name="Group 24"/>
          <p:cNvGrpSpPr/>
          <p:nvPr/>
        </p:nvGrpSpPr>
        <p:grpSpPr>
          <a:xfrm>
            <a:off x="9851283" y="7115766"/>
            <a:ext cx="389240" cy="3892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0447053" y="7090558"/>
            <a:ext cx="5775896"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Interpretation, and Reporting</a:t>
            </a:r>
          </a:p>
        </p:txBody>
      </p:sp>
      <p:sp>
        <p:nvSpPr>
          <p:cNvPr id="28" name="TextBox 28"/>
          <p:cNvSpPr txBox="1"/>
          <p:nvPr/>
        </p:nvSpPr>
        <p:spPr>
          <a:xfrm>
            <a:off x="9656663" y="7598637"/>
            <a:ext cx="7181021" cy="2549525"/>
          </a:xfrm>
          <a:prstGeom prst="rect">
            <a:avLst/>
          </a:prstGeom>
        </p:spPr>
        <p:txBody>
          <a:bodyPr lIns="0" tIns="0" rIns="0" bIns="0" rtlCol="0" anchor="t">
            <a:spAutoFit/>
          </a:bodyPr>
          <a:lstStyle/>
          <a:p>
            <a:pPr marL="431801" lvl="1" indent="-215900" algn="l">
              <a:lnSpc>
                <a:spcPts val="3400"/>
              </a:lnSpc>
              <a:spcBef>
                <a:spcPct val="0"/>
              </a:spcBef>
              <a:buAutoNum type="arabicPeriod"/>
            </a:pPr>
            <a:r>
              <a:rPr lang="en-US" sz="2000">
                <a:solidFill>
                  <a:srgbClr val="F3F3F3">
                    <a:alpha val="80000"/>
                  </a:srgbClr>
                </a:solidFill>
                <a:latin typeface="Open Sans"/>
                <a:ea typeface="Open Sans"/>
                <a:cs typeface="Open Sans"/>
                <a:sym typeface="Open Sans"/>
              </a:rPr>
              <a:t>Ex</a:t>
            </a:r>
            <a:r>
              <a:rPr lang="en-US" sz="2000" u="none" strike="noStrike">
                <a:solidFill>
                  <a:srgbClr val="F3F3F3">
                    <a:alpha val="80000"/>
                  </a:srgbClr>
                </a:solidFill>
                <a:latin typeface="Open Sans"/>
                <a:ea typeface="Open Sans"/>
                <a:cs typeface="Open Sans"/>
                <a:sym typeface="Open Sans"/>
              </a:rPr>
              <a:t>ploratory Data Analysis (EDA)</a:t>
            </a:r>
          </a:p>
          <a:p>
            <a:pPr marL="431801" lvl="1" indent="-215900" algn="l">
              <a:lnSpc>
                <a:spcPts val="3400"/>
              </a:lnSpc>
              <a:spcBef>
                <a:spcPct val="0"/>
              </a:spcBef>
              <a:buAutoNum type="arabicPeriod"/>
            </a:pPr>
            <a:r>
              <a:rPr lang="en-US" sz="2000" u="none" strike="noStrike">
                <a:solidFill>
                  <a:srgbClr val="F3F3F3">
                    <a:alpha val="80000"/>
                  </a:srgbClr>
                </a:solidFill>
                <a:latin typeface="Open Sans"/>
                <a:ea typeface="Open Sans"/>
                <a:cs typeface="Open Sans"/>
                <a:sym typeface="Open Sans"/>
              </a:rPr>
              <a:t>Time Series Analysis:</a:t>
            </a:r>
          </a:p>
          <a:p>
            <a:pPr marL="431801" lvl="1" indent="-215900" algn="l">
              <a:lnSpc>
                <a:spcPts val="3400"/>
              </a:lnSpc>
              <a:spcBef>
                <a:spcPct val="0"/>
              </a:spcBef>
              <a:buAutoNum type="arabicPeriod"/>
            </a:pPr>
            <a:r>
              <a:rPr lang="en-US" sz="2000" u="none" strike="noStrike">
                <a:solidFill>
                  <a:srgbClr val="F3F3F3">
                    <a:alpha val="80000"/>
                  </a:srgbClr>
                </a:solidFill>
                <a:latin typeface="Open Sans"/>
                <a:ea typeface="Open Sans"/>
                <a:cs typeface="Open Sans"/>
                <a:sym typeface="Open Sans"/>
              </a:rPr>
              <a:t>Machine Learning Models</a:t>
            </a:r>
          </a:p>
          <a:p>
            <a:pPr marL="431801" lvl="1" indent="-215900" algn="l">
              <a:lnSpc>
                <a:spcPts val="3400"/>
              </a:lnSpc>
              <a:spcBef>
                <a:spcPct val="0"/>
              </a:spcBef>
              <a:buAutoNum type="arabicPeriod"/>
            </a:pPr>
            <a:r>
              <a:rPr lang="en-US" sz="2000" u="none" strike="noStrike">
                <a:solidFill>
                  <a:srgbClr val="F3F3F3">
                    <a:alpha val="80000"/>
                  </a:srgbClr>
                </a:solidFill>
                <a:latin typeface="Open Sans"/>
                <a:ea typeface="Open Sans"/>
                <a:cs typeface="Open Sans"/>
                <a:sym typeface="Open Sans"/>
              </a:rPr>
              <a:t>Classification</a:t>
            </a:r>
          </a:p>
          <a:p>
            <a:pPr algn="l">
              <a:lnSpc>
                <a:spcPts val="3400"/>
              </a:lnSpc>
              <a:spcBef>
                <a:spcPct val="0"/>
              </a:spcBef>
            </a:pPr>
            <a:endParaRPr lang="en-US" sz="2000" u="none" strike="noStrike">
              <a:solidFill>
                <a:srgbClr val="F3F3F3">
                  <a:alpha val="80000"/>
                </a:srgbClr>
              </a:solidFill>
              <a:latin typeface="Open Sans"/>
              <a:ea typeface="Open Sans"/>
              <a:cs typeface="Open Sans"/>
              <a:sym typeface="Open Sans"/>
            </a:endParaRPr>
          </a:p>
          <a:p>
            <a:pPr marL="0" lvl="0" indent="0" algn="l">
              <a:lnSpc>
                <a:spcPts val="3400"/>
              </a:lnSpc>
              <a:spcBef>
                <a:spcPct val="0"/>
              </a:spcBef>
            </a:pPr>
            <a:endParaRPr lang="en-US" sz="2000" u="none" strike="noStrike">
              <a:solidFill>
                <a:srgbClr val="F3F3F3">
                  <a:alpha val="80000"/>
                </a:srgbClr>
              </a:solidFill>
              <a:latin typeface="Open Sans"/>
              <a:ea typeface="Open Sans"/>
              <a:cs typeface="Open Sans"/>
              <a:sym typeface="Open Sans"/>
            </a:endParaRPr>
          </a:p>
        </p:txBody>
      </p:sp>
      <p:grpSp>
        <p:nvGrpSpPr>
          <p:cNvPr id="29" name="Group 29"/>
          <p:cNvGrpSpPr/>
          <p:nvPr/>
        </p:nvGrpSpPr>
        <p:grpSpPr>
          <a:xfrm>
            <a:off x="-1357611" y="-1286368"/>
            <a:ext cx="3086100" cy="308610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743479" y="690861"/>
            <a:ext cx="1191540" cy="119154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36" name="Audio 35">
            <a:hlinkClick r:id="" action="ppaction://media"/>
            <a:extLst>
              <a:ext uri="{FF2B5EF4-FFF2-40B4-BE49-F238E27FC236}">
                <a16:creationId xmlns:a16="http://schemas.microsoft.com/office/drawing/2014/main" id="{905E7DDC-6059-4315-305A-734C14BE4F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03"/>
    </mc:Choice>
    <mc:Fallback>
      <p:transition spd="slow" advTm="2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9880848" y="6923469"/>
            <a:ext cx="7516766" cy="7516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9880848" y="2363267"/>
            <a:ext cx="8382775" cy="4913175"/>
            <a:chOff x="0" y="0"/>
            <a:chExt cx="1181803" cy="692659"/>
          </a:xfrm>
        </p:grpSpPr>
        <p:sp>
          <p:nvSpPr>
            <p:cNvPr id="12" name="Freeform 12"/>
            <p:cNvSpPr/>
            <p:nvPr/>
          </p:nvSpPr>
          <p:spPr>
            <a:xfrm>
              <a:off x="0" y="0"/>
              <a:ext cx="1181803" cy="692659"/>
            </a:xfrm>
            <a:custGeom>
              <a:avLst/>
              <a:gdLst/>
              <a:ahLst/>
              <a:cxnLst/>
              <a:rect l="l" t="t" r="r" b="b"/>
              <a:pathLst>
                <a:path w="1181803" h="692659">
                  <a:moveTo>
                    <a:pt x="590902" y="0"/>
                  </a:moveTo>
                  <a:cubicBezTo>
                    <a:pt x="264556" y="0"/>
                    <a:pt x="0" y="155057"/>
                    <a:pt x="0" y="346330"/>
                  </a:cubicBezTo>
                  <a:cubicBezTo>
                    <a:pt x="0" y="537602"/>
                    <a:pt x="264556" y="692659"/>
                    <a:pt x="590902" y="692659"/>
                  </a:cubicBezTo>
                  <a:cubicBezTo>
                    <a:pt x="917248" y="692659"/>
                    <a:pt x="1181803" y="537602"/>
                    <a:pt x="1181803" y="346330"/>
                  </a:cubicBezTo>
                  <a:cubicBezTo>
                    <a:pt x="1181803" y="155057"/>
                    <a:pt x="917248" y="0"/>
                    <a:pt x="590902" y="0"/>
                  </a:cubicBezTo>
                  <a:close/>
                </a:path>
              </a:pathLst>
            </a:custGeom>
            <a:blipFill>
              <a:blip r:embed="rId4"/>
              <a:stretch>
                <a:fillRect l="-12076" r="-12076"/>
              </a:stretch>
            </a:blipFill>
            <a:ln w="171450" cap="sq">
              <a:solidFill>
                <a:srgbClr val="FFFFFF"/>
              </a:solidFill>
              <a:prstDash val="solid"/>
              <a:miter/>
            </a:ln>
          </p:spPr>
        </p:sp>
      </p:grpSp>
      <p:grpSp>
        <p:nvGrpSpPr>
          <p:cNvPr id="13" name="Group 13"/>
          <p:cNvGrpSpPr/>
          <p:nvPr/>
        </p:nvGrpSpPr>
        <p:grpSpPr>
          <a:xfrm>
            <a:off x="984684" y="4430615"/>
            <a:ext cx="389240" cy="3892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6902858" y="4430615"/>
            <a:ext cx="712885" cy="7128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0033248" y="7075869"/>
            <a:ext cx="7516766" cy="751676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15854563" y="-256419"/>
            <a:ext cx="3086100" cy="30861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5" name="TextBox 25"/>
          <p:cNvSpPr txBox="1"/>
          <p:nvPr/>
        </p:nvSpPr>
        <p:spPr>
          <a:xfrm>
            <a:off x="2126399" y="-9525"/>
            <a:ext cx="9641768" cy="4298920"/>
          </a:xfrm>
          <a:prstGeom prst="rect">
            <a:avLst/>
          </a:prstGeom>
        </p:spPr>
        <p:txBody>
          <a:bodyPr lIns="0" tIns="0" rIns="0" bIns="0" rtlCol="0" anchor="t">
            <a:spAutoFit/>
          </a:bodyPr>
          <a:lstStyle/>
          <a:p>
            <a:pPr algn="l">
              <a:lnSpc>
                <a:spcPts val="11275"/>
              </a:lnSpc>
            </a:pPr>
            <a:r>
              <a:rPr lang="en-US" sz="9396">
                <a:solidFill>
                  <a:srgbClr val="FFDE59"/>
                </a:solidFill>
                <a:latin typeface="Anton"/>
                <a:ea typeface="Anton"/>
                <a:cs typeface="Anton"/>
                <a:sym typeface="Anton"/>
              </a:rPr>
              <a:t>TOP QUESTIONS REGARDING THE IOWA LIQUOR DATA</a:t>
            </a:r>
          </a:p>
        </p:txBody>
      </p:sp>
      <p:sp>
        <p:nvSpPr>
          <p:cNvPr id="26" name="TextBox 26"/>
          <p:cNvSpPr txBox="1"/>
          <p:nvPr/>
        </p:nvSpPr>
        <p:spPr>
          <a:xfrm>
            <a:off x="1728489" y="4405407"/>
            <a:ext cx="7754449"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Leveraging Technology for Better Insights</a:t>
            </a:r>
          </a:p>
        </p:txBody>
      </p:sp>
      <p:sp>
        <p:nvSpPr>
          <p:cNvPr id="27" name="TextBox 27"/>
          <p:cNvSpPr txBox="1"/>
          <p:nvPr/>
        </p:nvSpPr>
        <p:spPr>
          <a:xfrm>
            <a:off x="0" y="4886530"/>
            <a:ext cx="9657006" cy="6355508"/>
          </a:xfrm>
          <a:prstGeom prst="rect">
            <a:avLst/>
          </a:prstGeom>
        </p:spPr>
        <p:txBody>
          <a:bodyPr lIns="0" tIns="0" rIns="0" bIns="0" rtlCol="0" anchor="t">
            <a:spAutoFit/>
          </a:bodyPr>
          <a:lstStyle/>
          <a:p>
            <a:pPr marL="466822" lvl="1" indent="-233411" algn="l">
              <a:lnSpc>
                <a:spcPts val="3675"/>
              </a:lnSpc>
              <a:spcBef>
                <a:spcPct val="0"/>
              </a:spcBef>
              <a:buAutoNum type="arabicPeriod"/>
            </a:pPr>
            <a:r>
              <a:rPr lang="en-US" sz="2162" dirty="0">
                <a:solidFill>
                  <a:srgbClr val="FFDE59">
                    <a:alpha val="80000"/>
                  </a:srgbClr>
                </a:solidFill>
                <a:latin typeface="Open Sans"/>
                <a:ea typeface="Open Sans"/>
                <a:cs typeface="Open Sans"/>
                <a:sym typeface="Open Sans"/>
              </a:rPr>
              <a:t>Wh</a:t>
            </a:r>
            <a:r>
              <a:rPr lang="en-US" sz="2162" u="none" strike="noStrike" dirty="0">
                <a:solidFill>
                  <a:srgbClr val="FFDE59">
                    <a:alpha val="80000"/>
                  </a:srgbClr>
                </a:solidFill>
                <a:latin typeface="Open Sans"/>
                <a:ea typeface="Open Sans"/>
                <a:cs typeface="Open Sans"/>
                <a:sym typeface="Open Sans"/>
              </a:rPr>
              <a:t>ich types of liquor experienced the highest increase in sales during 2020?</a:t>
            </a:r>
          </a:p>
          <a:p>
            <a:pPr marL="466822" lvl="1" indent="-233411" algn="l">
              <a:lnSpc>
                <a:spcPts val="3675"/>
              </a:lnSpc>
              <a:spcBef>
                <a:spcPct val="0"/>
              </a:spcBef>
              <a:buAutoNum type="arabicPeriod"/>
            </a:pPr>
            <a:r>
              <a:rPr lang="en-US" sz="2162" u="none" strike="noStrike" dirty="0">
                <a:solidFill>
                  <a:srgbClr val="FFDE59">
                    <a:alpha val="80000"/>
                  </a:srgbClr>
                </a:solidFill>
                <a:latin typeface="Open Sans"/>
                <a:ea typeface="Open Sans"/>
                <a:cs typeface="Open Sans"/>
                <a:sym typeface="Open Sans"/>
              </a:rPr>
              <a:t>How did the COVID-19 pandemic influence liquor consumption in Iowa?</a:t>
            </a:r>
          </a:p>
          <a:p>
            <a:pPr marL="466822" lvl="1" indent="-233411" algn="l">
              <a:lnSpc>
                <a:spcPts val="3675"/>
              </a:lnSpc>
              <a:spcBef>
                <a:spcPct val="0"/>
              </a:spcBef>
              <a:buAutoNum type="arabicPeriod"/>
            </a:pPr>
            <a:r>
              <a:rPr lang="en-US" sz="2162" u="none" strike="noStrike" dirty="0">
                <a:solidFill>
                  <a:srgbClr val="FFDE59">
                    <a:alpha val="80000"/>
                  </a:srgbClr>
                </a:solidFill>
                <a:latin typeface="Open Sans"/>
                <a:ea typeface="Open Sans"/>
                <a:cs typeface="Open Sans"/>
                <a:sym typeface="Open Sans"/>
              </a:rPr>
              <a:t>What counties in Iowa had the highest liquor sales in 2020?</a:t>
            </a:r>
          </a:p>
          <a:p>
            <a:pPr marL="466822" lvl="1" indent="-233411" algn="l">
              <a:lnSpc>
                <a:spcPts val="3675"/>
              </a:lnSpc>
              <a:spcBef>
                <a:spcPct val="0"/>
              </a:spcBef>
              <a:buAutoNum type="arabicPeriod"/>
            </a:pPr>
            <a:r>
              <a:rPr lang="en-US" sz="2162" u="none" strike="noStrike" dirty="0">
                <a:solidFill>
                  <a:srgbClr val="FFDE59">
                    <a:alpha val="80000"/>
                  </a:srgbClr>
                </a:solidFill>
                <a:latin typeface="Open Sans"/>
                <a:ea typeface="Open Sans"/>
                <a:cs typeface="Open Sans"/>
                <a:sym typeface="Open Sans"/>
              </a:rPr>
              <a:t>Were there any notable patterns in the times or seasons when liquor sales peaked in 2020?</a:t>
            </a:r>
          </a:p>
          <a:p>
            <a:pPr marL="466822" lvl="1" indent="-233411" algn="l">
              <a:lnSpc>
                <a:spcPts val="3675"/>
              </a:lnSpc>
              <a:spcBef>
                <a:spcPct val="0"/>
              </a:spcBef>
              <a:buAutoNum type="arabicPeriod"/>
            </a:pPr>
            <a:r>
              <a:rPr lang="en-US" sz="2162" u="none" strike="noStrike" dirty="0">
                <a:solidFill>
                  <a:srgbClr val="FFDE59">
                    <a:alpha val="80000"/>
                  </a:srgbClr>
                </a:solidFill>
                <a:latin typeface="Open Sans"/>
                <a:ea typeface="Open Sans"/>
                <a:cs typeface="Open Sans"/>
                <a:sym typeface="Open Sans"/>
              </a:rPr>
              <a:t>In 2020, did grocery stores in Iowa sell more liquor than standalone liquor stores?</a:t>
            </a:r>
          </a:p>
          <a:p>
            <a:pPr marL="466822" lvl="1" indent="-233411" algn="l">
              <a:lnSpc>
                <a:spcPts val="3675"/>
              </a:lnSpc>
              <a:spcBef>
                <a:spcPct val="0"/>
              </a:spcBef>
              <a:buAutoNum type="arabicPeriod"/>
            </a:pPr>
            <a:r>
              <a:rPr lang="en-US" sz="2162" u="none" strike="noStrike" dirty="0">
                <a:solidFill>
                  <a:srgbClr val="FFDE59">
                    <a:alpha val="80000"/>
                  </a:srgbClr>
                </a:solidFill>
                <a:latin typeface="Open Sans"/>
                <a:ea typeface="Open Sans"/>
                <a:cs typeface="Open Sans"/>
                <a:sym typeface="Open Sans"/>
              </a:rPr>
              <a:t>How can businesses use Iowa liquor sales data and advanced inventory optimization technologies to improve operational efficiency, reduce costs, and maximize profitability?</a:t>
            </a:r>
          </a:p>
          <a:p>
            <a:pPr algn="l">
              <a:lnSpc>
                <a:spcPts val="3500"/>
              </a:lnSpc>
              <a:spcBef>
                <a:spcPct val="0"/>
              </a:spcBef>
            </a:pPr>
            <a:endParaRPr lang="en-US" sz="2162" u="none" strike="noStrike" dirty="0">
              <a:solidFill>
                <a:srgbClr val="FFDE59">
                  <a:alpha val="80000"/>
                </a:srgbClr>
              </a:solidFill>
              <a:latin typeface="Open Sans"/>
              <a:ea typeface="Open Sans"/>
              <a:cs typeface="Open Sans"/>
              <a:sym typeface="Open Sans"/>
            </a:endParaRPr>
          </a:p>
          <a:p>
            <a:pPr algn="l">
              <a:lnSpc>
                <a:spcPts val="3500"/>
              </a:lnSpc>
              <a:spcBef>
                <a:spcPct val="0"/>
              </a:spcBef>
            </a:pPr>
            <a:endParaRPr lang="en-US" sz="2162" u="none" strike="noStrike" dirty="0">
              <a:solidFill>
                <a:srgbClr val="FFDE59">
                  <a:alpha val="80000"/>
                </a:srgbClr>
              </a:solidFill>
              <a:latin typeface="Open Sans"/>
              <a:ea typeface="Open Sans"/>
              <a:cs typeface="Open Sans"/>
              <a:sym typeface="Open Sans"/>
            </a:endParaRPr>
          </a:p>
          <a:p>
            <a:pPr marL="0" lvl="0" indent="0" algn="l">
              <a:lnSpc>
                <a:spcPts val="3500"/>
              </a:lnSpc>
              <a:spcBef>
                <a:spcPct val="0"/>
              </a:spcBef>
            </a:pPr>
            <a:endParaRPr lang="en-US" sz="2162" u="none" strike="noStrike" dirty="0">
              <a:solidFill>
                <a:srgbClr val="FFDE59">
                  <a:alpha val="80000"/>
                </a:srgbClr>
              </a:solidFill>
              <a:latin typeface="Open Sans"/>
              <a:ea typeface="Open Sans"/>
              <a:cs typeface="Open Sans"/>
              <a:sym typeface="Open Sans"/>
            </a:endParaRPr>
          </a:p>
        </p:txBody>
      </p:sp>
      <p:pic>
        <p:nvPicPr>
          <p:cNvPr id="28" name="Audio 27">
            <a:hlinkClick r:id="" action="ppaction://media"/>
            <a:extLst>
              <a:ext uri="{FF2B5EF4-FFF2-40B4-BE49-F238E27FC236}">
                <a16:creationId xmlns:a16="http://schemas.microsoft.com/office/drawing/2014/main" id="{15199E4B-95DE-6053-DB37-FC35EB2BB2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309"/>
    </mc:Choice>
    <mc:Fallback>
      <p:transition spd="slow" advTm="48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257305" y="7396255"/>
            <a:ext cx="389240" cy="3892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3440481" y="247157"/>
            <a:ext cx="11314509" cy="1439323"/>
          </a:xfrm>
          <a:prstGeom prst="rect">
            <a:avLst/>
          </a:prstGeom>
        </p:spPr>
        <p:txBody>
          <a:bodyPr lIns="0" tIns="0" rIns="0" bIns="0" rtlCol="0" anchor="t">
            <a:spAutoFit/>
          </a:bodyPr>
          <a:lstStyle/>
          <a:p>
            <a:pPr algn="l">
              <a:lnSpc>
                <a:spcPts val="11275"/>
              </a:lnSpc>
            </a:pPr>
            <a:r>
              <a:rPr lang="en-US" sz="9396">
                <a:solidFill>
                  <a:srgbClr val="FFDE59"/>
                </a:solidFill>
                <a:latin typeface="Anton"/>
                <a:ea typeface="Anton"/>
                <a:cs typeface="Anton"/>
                <a:sym typeface="Anton"/>
              </a:rPr>
              <a:t>INVENTORY MANAGEMENT</a:t>
            </a:r>
          </a:p>
        </p:txBody>
      </p:sp>
      <p:grpSp>
        <p:nvGrpSpPr>
          <p:cNvPr id="9" name="Group 9"/>
          <p:cNvGrpSpPr/>
          <p:nvPr/>
        </p:nvGrpSpPr>
        <p:grpSpPr>
          <a:xfrm>
            <a:off x="-1357611" y="-1286368"/>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743479" y="690861"/>
            <a:ext cx="1191540" cy="11915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7259300" y="31329"/>
            <a:ext cx="997371" cy="9973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484331" y="3463401"/>
            <a:ext cx="8610230" cy="4881877"/>
          </a:xfrm>
          <a:custGeom>
            <a:avLst/>
            <a:gdLst/>
            <a:ahLst/>
            <a:cxnLst/>
            <a:rect l="l" t="t" r="r" b="b"/>
            <a:pathLst>
              <a:path w="8610230" h="4881877">
                <a:moveTo>
                  <a:pt x="0" y="0"/>
                </a:moveTo>
                <a:lnTo>
                  <a:pt x="8610230" y="0"/>
                </a:lnTo>
                <a:lnTo>
                  <a:pt x="8610230" y="4881877"/>
                </a:lnTo>
                <a:lnTo>
                  <a:pt x="0" y="4881877"/>
                </a:lnTo>
                <a:lnTo>
                  <a:pt x="0" y="0"/>
                </a:lnTo>
                <a:close/>
              </a:path>
            </a:pathLst>
          </a:custGeom>
          <a:blipFill>
            <a:blip r:embed="rId4"/>
            <a:stretch>
              <a:fillRect/>
            </a:stretch>
          </a:blipFill>
        </p:spPr>
      </p:sp>
      <p:sp>
        <p:nvSpPr>
          <p:cNvPr id="19" name="Freeform 19"/>
          <p:cNvSpPr/>
          <p:nvPr/>
        </p:nvSpPr>
        <p:spPr>
          <a:xfrm>
            <a:off x="9411095" y="3419862"/>
            <a:ext cx="8008006" cy="4968956"/>
          </a:xfrm>
          <a:custGeom>
            <a:avLst/>
            <a:gdLst/>
            <a:ahLst/>
            <a:cxnLst/>
            <a:rect l="l" t="t" r="r" b="b"/>
            <a:pathLst>
              <a:path w="8008006" h="4968956">
                <a:moveTo>
                  <a:pt x="0" y="0"/>
                </a:moveTo>
                <a:lnTo>
                  <a:pt x="8008005" y="0"/>
                </a:lnTo>
                <a:lnTo>
                  <a:pt x="8008005" y="4968956"/>
                </a:lnTo>
                <a:lnTo>
                  <a:pt x="0" y="4968956"/>
                </a:lnTo>
                <a:lnTo>
                  <a:pt x="0" y="0"/>
                </a:lnTo>
                <a:close/>
              </a:path>
            </a:pathLst>
          </a:custGeom>
          <a:blipFill>
            <a:blip r:embed="rId5"/>
            <a:stretch>
              <a:fillRect/>
            </a:stretch>
          </a:blipFill>
        </p:spPr>
      </p:sp>
      <p:sp>
        <p:nvSpPr>
          <p:cNvPr id="20" name="TextBox 20"/>
          <p:cNvSpPr txBox="1"/>
          <p:nvPr/>
        </p:nvSpPr>
        <p:spPr>
          <a:xfrm>
            <a:off x="743479" y="1758576"/>
            <a:ext cx="17824594" cy="1031876"/>
          </a:xfrm>
          <a:prstGeom prst="rect">
            <a:avLst/>
          </a:prstGeom>
        </p:spPr>
        <p:txBody>
          <a:bodyPr lIns="0" tIns="0" rIns="0" bIns="0" rtlCol="0" anchor="t">
            <a:spAutoFit/>
          </a:bodyPr>
          <a:lstStyle/>
          <a:p>
            <a:pPr marL="0" lvl="0" indent="0" algn="l">
              <a:lnSpc>
                <a:spcPts val="4249"/>
              </a:lnSpc>
              <a:spcBef>
                <a:spcPct val="0"/>
              </a:spcBef>
            </a:pPr>
            <a:r>
              <a:rPr lang="en-US" sz="2499" b="1">
                <a:solidFill>
                  <a:srgbClr val="FFDE59">
                    <a:alpha val="80000"/>
                  </a:srgbClr>
                </a:solidFill>
                <a:latin typeface="Open Sans Bold"/>
                <a:ea typeface="Open Sans Bold"/>
                <a:cs typeface="Open Sans Bold"/>
                <a:sym typeface="Open Sans Bold"/>
              </a:rPr>
              <a:t>Sales by Month and day of the week- to help make data-driven decisions about stock Levels, staffing and promotions</a:t>
            </a:r>
          </a:p>
        </p:txBody>
      </p:sp>
      <p:sp>
        <p:nvSpPr>
          <p:cNvPr id="21" name="TextBox 21"/>
          <p:cNvSpPr txBox="1"/>
          <p:nvPr/>
        </p:nvSpPr>
        <p:spPr>
          <a:xfrm>
            <a:off x="6013665" y="2559415"/>
            <a:ext cx="5628447" cy="414448"/>
          </a:xfrm>
          <a:prstGeom prst="rect">
            <a:avLst/>
          </a:prstGeom>
        </p:spPr>
        <p:txBody>
          <a:bodyPr lIns="0" tIns="0" rIns="0" bIns="0" rtlCol="0" anchor="t">
            <a:spAutoFit/>
          </a:bodyPr>
          <a:lstStyle/>
          <a:p>
            <a:pPr algn="l">
              <a:lnSpc>
                <a:spcPts val="3406"/>
              </a:lnSpc>
            </a:pPr>
            <a:r>
              <a:rPr lang="en-US" sz="2433" b="1" spc="155">
                <a:solidFill>
                  <a:srgbClr val="FFDE59"/>
                </a:solidFill>
                <a:latin typeface="Montserrat Bold"/>
                <a:ea typeface="Montserrat Bold"/>
                <a:cs typeface="Montserrat Bold"/>
                <a:sym typeface="Montserrat Bold"/>
              </a:rPr>
              <a:t>Making Data Understandable</a:t>
            </a:r>
          </a:p>
        </p:txBody>
      </p:sp>
      <p:sp>
        <p:nvSpPr>
          <p:cNvPr id="22" name="TextBox 22"/>
          <p:cNvSpPr txBox="1"/>
          <p:nvPr/>
        </p:nvSpPr>
        <p:spPr>
          <a:xfrm>
            <a:off x="9655775" y="8605478"/>
            <a:ext cx="7970360" cy="1263650"/>
          </a:xfrm>
          <a:prstGeom prst="rect">
            <a:avLst/>
          </a:prstGeom>
        </p:spPr>
        <p:txBody>
          <a:bodyPr lIns="0" tIns="0" rIns="0" bIns="0" rtlCol="0" anchor="t">
            <a:spAutoFit/>
          </a:bodyPr>
          <a:lstStyle/>
          <a:p>
            <a:pPr marL="0" lvl="0" indent="0" algn="l">
              <a:lnSpc>
                <a:spcPts val="3400"/>
              </a:lnSpc>
              <a:spcBef>
                <a:spcPct val="0"/>
              </a:spcBef>
            </a:pPr>
            <a:r>
              <a:rPr lang="en-US" sz="2000">
                <a:solidFill>
                  <a:srgbClr val="FFDE59">
                    <a:alpha val="80000"/>
                  </a:srgbClr>
                </a:solidFill>
                <a:latin typeface="Open Sans"/>
                <a:ea typeface="Open Sans"/>
                <a:cs typeface="Open Sans"/>
                <a:sym typeface="Open Sans"/>
              </a:rPr>
              <a:t>Monday through Friday were steady while the weekend sales were lower This suggests that the demand for liquor is largely driven by weekday purchases.</a:t>
            </a:r>
          </a:p>
        </p:txBody>
      </p:sp>
      <p:sp>
        <p:nvSpPr>
          <p:cNvPr id="23" name="TextBox 23"/>
          <p:cNvSpPr txBox="1"/>
          <p:nvPr/>
        </p:nvSpPr>
        <p:spPr>
          <a:xfrm>
            <a:off x="484331" y="8913453"/>
            <a:ext cx="8343558" cy="835025"/>
          </a:xfrm>
          <a:prstGeom prst="rect">
            <a:avLst/>
          </a:prstGeom>
        </p:spPr>
        <p:txBody>
          <a:bodyPr lIns="0" tIns="0" rIns="0" bIns="0" rtlCol="0" anchor="t">
            <a:spAutoFit/>
          </a:bodyPr>
          <a:lstStyle/>
          <a:p>
            <a:pPr marL="0" lvl="0" indent="0" algn="l">
              <a:lnSpc>
                <a:spcPts val="3400"/>
              </a:lnSpc>
              <a:spcBef>
                <a:spcPct val="0"/>
              </a:spcBef>
            </a:pPr>
            <a:r>
              <a:rPr lang="en-US" sz="2000">
                <a:solidFill>
                  <a:srgbClr val="FFDE59">
                    <a:alpha val="80000"/>
                  </a:srgbClr>
                </a:solidFill>
                <a:latin typeface="Open Sans"/>
                <a:ea typeface="Open Sans"/>
                <a:cs typeface="Open Sans"/>
                <a:sym typeface="Open Sans"/>
              </a:rPr>
              <a:t>Summer Months were steady as the growth progressed through the year</a:t>
            </a:r>
          </a:p>
        </p:txBody>
      </p:sp>
      <p:pic>
        <p:nvPicPr>
          <p:cNvPr id="24" name="Audio 23">
            <a:hlinkClick r:id="" action="ppaction://media"/>
            <a:extLst>
              <a:ext uri="{FF2B5EF4-FFF2-40B4-BE49-F238E27FC236}">
                <a16:creationId xmlns:a16="http://schemas.microsoft.com/office/drawing/2014/main" id="{853DE6E1-3A21-C921-2E52-03EDFDB31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00"/>
    </mc:Choice>
    <mc:Fallback>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357611" y="-1286368"/>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743479" y="690861"/>
            <a:ext cx="1191540" cy="11915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51719" y="6361113"/>
            <a:ext cx="8450872" cy="5084596"/>
            <a:chOff x="0" y="0"/>
            <a:chExt cx="1030534" cy="620037"/>
          </a:xfrm>
        </p:grpSpPr>
        <p:sp>
          <p:nvSpPr>
            <p:cNvPr id="12" name="Freeform 12"/>
            <p:cNvSpPr/>
            <p:nvPr/>
          </p:nvSpPr>
          <p:spPr>
            <a:xfrm>
              <a:off x="0" y="0"/>
              <a:ext cx="1030534" cy="620037"/>
            </a:xfrm>
            <a:custGeom>
              <a:avLst/>
              <a:gdLst/>
              <a:ahLst/>
              <a:cxnLst/>
              <a:rect l="l" t="t" r="r" b="b"/>
              <a:pathLst>
                <a:path w="1030534" h="620037">
                  <a:moveTo>
                    <a:pt x="515267" y="0"/>
                  </a:moveTo>
                  <a:cubicBezTo>
                    <a:pt x="230693" y="0"/>
                    <a:pt x="0" y="138800"/>
                    <a:pt x="0" y="310018"/>
                  </a:cubicBezTo>
                  <a:cubicBezTo>
                    <a:pt x="0" y="481237"/>
                    <a:pt x="230693" y="620037"/>
                    <a:pt x="515267" y="620037"/>
                  </a:cubicBezTo>
                  <a:cubicBezTo>
                    <a:pt x="799841" y="620037"/>
                    <a:pt x="1030534" y="481237"/>
                    <a:pt x="1030534" y="310018"/>
                  </a:cubicBezTo>
                  <a:cubicBezTo>
                    <a:pt x="1030534" y="138800"/>
                    <a:pt x="799841" y="0"/>
                    <a:pt x="515267" y="0"/>
                  </a:cubicBezTo>
                  <a:close/>
                </a:path>
              </a:pathLst>
            </a:custGeom>
            <a:blipFill>
              <a:blip r:embed="rId4"/>
              <a:stretch>
                <a:fillRect t="-2953" b="-2953"/>
              </a:stretch>
            </a:blipFill>
            <a:ln w="171450" cap="sq">
              <a:solidFill>
                <a:srgbClr val="FFFFFF"/>
              </a:solidFill>
              <a:prstDash val="solid"/>
              <a:miter/>
            </a:ln>
          </p:spPr>
        </p:sp>
      </p:grpSp>
      <p:grpSp>
        <p:nvGrpSpPr>
          <p:cNvPr id="13" name="Group 13"/>
          <p:cNvGrpSpPr/>
          <p:nvPr/>
        </p:nvGrpSpPr>
        <p:grpSpPr>
          <a:xfrm>
            <a:off x="-121740" y="920153"/>
            <a:ext cx="12658423" cy="5211668"/>
            <a:chOff x="0" y="0"/>
            <a:chExt cx="2217887" cy="913138"/>
          </a:xfrm>
        </p:grpSpPr>
        <p:sp>
          <p:nvSpPr>
            <p:cNvPr id="14" name="Freeform 14"/>
            <p:cNvSpPr/>
            <p:nvPr/>
          </p:nvSpPr>
          <p:spPr>
            <a:xfrm>
              <a:off x="0" y="0"/>
              <a:ext cx="2217887" cy="913138"/>
            </a:xfrm>
            <a:custGeom>
              <a:avLst/>
              <a:gdLst/>
              <a:ahLst/>
              <a:cxnLst/>
              <a:rect l="l" t="t" r="r" b="b"/>
              <a:pathLst>
                <a:path w="2217887" h="913138">
                  <a:moveTo>
                    <a:pt x="1108943" y="0"/>
                  </a:moveTo>
                  <a:cubicBezTo>
                    <a:pt x="496491" y="0"/>
                    <a:pt x="0" y="204413"/>
                    <a:pt x="0" y="456569"/>
                  </a:cubicBezTo>
                  <a:cubicBezTo>
                    <a:pt x="0" y="708725"/>
                    <a:pt x="496491" y="913138"/>
                    <a:pt x="1108943" y="913138"/>
                  </a:cubicBezTo>
                  <a:cubicBezTo>
                    <a:pt x="1721396" y="913138"/>
                    <a:pt x="2217887" y="708725"/>
                    <a:pt x="2217887" y="456569"/>
                  </a:cubicBezTo>
                  <a:cubicBezTo>
                    <a:pt x="2217887" y="204413"/>
                    <a:pt x="1721396" y="0"/>
                    <a:pt x="1108943" y="0"/>
                  </a:cubicBezTo>
                  <a:close/>
                </a:path>
              </a:pathLst>
            </a:custGeom>
            <a:blipFill>
              <a:blip r:embed="rId5"/>
              <a:stretch>
                <a:fillRect l="-15874" r="-15874"/>
              </a:stretch>
            </a:blipFill>
            <a:ln w="171450" cap="sq">
              <a:solidFill>
                <a:srgbClr val="FFFFFF"/>
              </a:solidFill>
              <a:prstDash val="solid"/>
              <a:miter/>
            </a:ln>
          </p:spPr>
        </p:sp>
      </p:grpSp>
      <p:grpSp>
        <p:nvGrpSpPr>
          <p:cNvPr id="15" name="Group 15"/>
          <p:cNvGrpSpPr/>
          <p:nvPr/>
        </p:nvGrpSpPr>
        <p:grpSpPr>
          <a:xfrm>
            <a:off x="7699153" y="6361113"/>
            <a:ext cx="11447575" cy="4375108"/>
            <a:chOff x="0" y="0"/>
            <a:chExt cx="1773529" cy="677819"/>
          </a:xfrm>
        </p:grpSpPr>
        <p:sp>
          <p:nvSpPr>
            <p:cNvPr id="16" name="Freeform 16"/>
            <p:cNvSpPr/>
            <p:nvPr/>
          </p:nvSpPr>
          <p:spPr>
            <a:xfrm>
              <a:off x="0" y="0"/>
              <a:ext cx="1773529" cy="677819"/>
            </a:xfrm>
            <a:custGeom>
              <a:avLst/>
              <a:gdLst/>
              <a:ahLst/>
              <a:cxnLst/>
              <a:rect l="l" t="t" r="r" b="b"/>
              <a:pathLst>
                <a:path w="1773529" h="677819">
                  <a:moveTo>
                    <a:pt x="886764" y="0"/>
                  </a:moveTo>
                  <a:cubicBezTo>
                    <a:pt x="397018" y="0"/>
                    <a:pt x="0" y="151735"/>
                    <a:pt x="0" y="338909"/>
                  </a:cubicBezTo>
                  <a:cubicBezTo>
                    <a:pt x="0" y="526084"/>
                    <a:pt x="397018" y="677819"/>
                    <a:pt x="886764" y="677819"/>
                  </a:cubicBezTo>
                  <a:cubicBezTo>
                    <a:pt x="1376511" y="677819"/>
                    <a:pt x="1773529" y="526084"/>
                    <a:pt x="1773529" y="338909"/>
                  </a:cubicBezTo>
                  <a:cubicBezTo>
                    <a:pt x="1773529" y="151735"/>
                    <a:pt x="1376511" y="0"/>
                    <a:pt x="886764" y="0"/>
                  </a:cubicBezTo>
                  <a:close/>
                </a:path>
              </a:pathLst>
            </a:custGeom>
            <a:blipFill>
              <a:blip r:embed="rId6"/>
              <a:stretch>
                <a:fillRect l="-4019" r="-4019"/>
              </a:stretch>
            </a:blipFill>
          </p:spPr>
        </p:sp>
      </p:grpSp>
      <p:sp>
        <p:nvSpPr>
          <p:cNvPr id="17" name="TextBox 17"/>
          <p:cNvSpPr txBox="1"/>
          <p:nvPr/>
        </p:nvSpPr>
        <p:spPr>
          <a:xfrm>
            <a:off x="10010565" y="195561"/>
            <a:ext cx="8277435" cy="495300"/>
          </a:xfrm>
          <a:prstGeom prst="rect">
            <a:avLst/>
          </a:prstGeom>
        </p:spPr>
        <p:txBody>
          <a:bodyPr lIns="0" tIns="0" rIns="0" bIns="0" rtlCol="0" anchor="t">
            <a:spAutoFit/>
          </a:bodyPr>
          <a:lstStyle/>
          <a:p>
            <a:pPr algn="ctr">
              <a:lnSpc>
                <a:spcPts val="4199"/>
              </a:lnSpc>
            </a:pPr>
            <a:r>
              <a:rPr lang="en-US" sz="2999" b="1" spc="191">
                <a:solidFill>
                  <a:srgbClr val="FFDE59"/>
                </a:solidFill>
                <a:latin typeface="Montserrat Bold"/>
                <a:ea typeface="Montserrat Bold"/>
                <a:cs typeface="Montserrat Bold"/>
                <a:sym typeface="Montserrat Bold"/>
              </a:rPr>
              <a:t>10 Best Selling Liquor Categories</a:t>
            </a:r>
          </a:p>
        </p:txBody>
      </p:sp>
      <p:sp>
        <p:nvSpPr>
          <p:cNvPr id="18" name="TextBox 18"/>
          <p:cNvSpPr txBox="1"/>
          <p:nvPr/>
        </p:nvSpPr>
        <p:spPr>
          <a:xfrm>
            <a:off x="12658423" y="2990765"/>
            <a:ext cx="5107575" cy="930527"/>
          </a:xfrm>
          <a:prstGeom prst="rect">
            <a:avLst/>
          </a:prstGeom>
        </p:spPr>
        <p:txBody>
          <a:bodyPr lIns="0" tIns="0" rIns="0" bIns="0" rtlCol="0" anchor="t">
            <a:spAutoFit/>
          </a:bodyPr>
          <a:lstStyle/>
          <a:p>
            <a:pPr algn="ctr">
              <a:lnSpc>
                <a:spcPts val="3738"/>
              </a:lnSpc>
              <a:spcBef>
                <a:spcPct val="0"/>
              </a:spcBef>
            </a:pPr>
            <a:r>
              <a:rPr lang="en-US" sz="2670">
                <a:solidFill>
                  <a:srgbClr val="FFDE59"/>
                </a:solidFill>
                <a:latin typeface="Open Sans"/>
                <a:ea typeface="Open Sans"/>
                <a:cs typeface="Open Sans"/>
                <a:sym typeface="Open Sans"/>
              </a:rPr>
              <a:t>Whiskey and Vodka continue to dominate the market</a:t>
            </a:r>
          </a:p>
        </p:txBody>
      </p:sp>
      <p:pic>
        <p:nvPicPr>
          <p:cNvPr id="19" name="Audio 18">
            <a:hlinkClick r:id="" action="ppaction://media"/>
            <a:extLst>
              <a:ext uri="{FF2B5EF4-FFF2-40B4-BE49-F238E27FC236}">
                <a16:creationId xmlns:a16="http://schemas.microsoft.com/office/drawing/2014/main" id="{0512C154-2D38-66BA-F625-916460D3E2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69"/>
    </mc:Choice>
    <mc:Fallback>
      <p:transition spd="slow" advTm="22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716250" y="8215635"/>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663330" y="-135891"/>
            <a:ext cx="12531866" cy="4228284"/>
            <a:chOff x="0" y="0"/>
            <a:chExt cx="1591919" cy="537117"/>
          </a:xfrm>
        </p:grpSpPr>
        <p:sp>
          <p:nvSpPr>
            <p:cNvPr id="6" name="Freeform 6"/>
            <p:cNvSpPr/>
            <p:nvPr/>
          </p:nvSpPr>
          <p:spPr>
            <a:xfrm>
              <a:off x="0" y="0"/>
              <a:ext cx="1591919" cy="537118"/>
            </a:xfrm>
            <a:custGeom>
              <a:avLst/>
              <a:gdLst/>
              <a:ahLst/>
              <a:cxnLst/>
              <a:rect l="l" t="t" r="r" b="b"/>
              <a:pathLst>
                <a:path w="1591919" h="537118">
                  <a:moveTo>
                    <a:pt x="795959" y="0"/>
                  </a:moveTo>
                  <a:cubicBezTo>
                    <a:pt x="356363" y="0"/>
                    <a:pt x="0" y="120238"/>
                    <a:pt x="0" y="268559"/>
                  </a:cubicBezTo>
                  <a:cubicBezTo>
                    <a:pt x="0" y="416880"/>
                    <a:pt x="356363" y="537118"/>
                    <a:pt x="795959" y="537118"/>
                  </a:cubicBezTo>
                  <a:cubicBezTo>
                    <a:pt x="1235555" y="537118"/>
                    <a:pt x="1591919" y="416880"/>
                    <a:pt x="1591919" y="268559"/>
                  </a:cubicBezTo>
                  <a:cubicBezTo>
                    <a:pt x="1591919" y="120238"/>
                    <a:pt x="1235555" y="0"/>
                    <a:pt x="795959" y="0"/>
                  </a:cubicBezTo>
                  <a:close/>
                </a:path>
              </a:pathLst>
            </a:custGeom>
            <a:blipFill>
              <a:blip r:embed="rId4"/>
              <a:stretch>
                <a:fillRect l="-358" r="-358"/>
              </a:stretch>
            </a:blipFill>
          </p:spPr>
        </p:sp>
      </p:grpSp>
      <p:grpSp>
        <p:nvGrpSpPr>
          <p:cNvPr id="7" name="Group 7"/>
          <p:cNvGrpSpPr/>
          <p:nvPr/>
        </p:nvGrpSpPr>
        <p:grpSpPr>
          <a:xfrm>
            <a:off x="-1331437" y="7338917"/>
            <a:ext cx="5246370" cy="52463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5093" b="-35093"/>
              </a:stretch>
            </a:blipFill>
          </p:spPr>
        </p:sp>
      </p:grpSp>
      <p:grpSp>
        <p:nvGrpSpPr>
          <p:cNvPr id="9" name="Group 9"/>
          <p:cNvGrpSpPr/>
          <p:nvPr/>
        </p:nvGrpSpPr>
        <p:grpSpPr>
          <a:xfrm>
            <a:off x="13661867" y="-670381"/>
            <a:ext cx="4840569" cy="4940228"/>
            <a:chOff x="0" y="0"/>
            <a:chExt cx="891253" cy="909602"/>
          </a:xfrm>
        </p:grpSpPr>
        <p:sp>
          <p:nvSpPr>
            <p:cNvPr id="10" name="Freeform 10"/>
            <p:cNvSpPr/>
            <p:nvPr/>
          </p:nvSpPr>
          <p:spPr>
            <a:xfrm>
              <a:off x="0" y="0"/>
              <a:ext cx="891253" cy="909602"/>
            </a:xfrm>
            <a:custGeom>
              <a:avLst/>
              <a:gdLst/>
              <a:ahLst/>
              <a:cxnLst/>
              <a:rect l="l" t="t" r="r" b="b"/>
              <a:pathLst>
                <a:path w="891253" h="909602">
                  <a:moveTo>
                    <a:pt x="445626" y="0"/>
                  </a:moveTo>
                  <a:cubicBezTo>
                    <a:pt x="199514" y="0"/>
                    <a:pt x="0" y="203621"/>
                    <a:pt x="0" y="454801"/>
                  </a:cubicBezTo>
                  <a:cubicBezTo>
                    <a:pt x="0" y="705981"/>
                    <a:pt x="199514" y="909602"/>
                    <a:pt x="445626" y="909602"/>
                  </a:cubicBezTo>
                  <a:cubicBezTo>
                    <a:pt x="691739" y="909602"/>
                    <a:pt x="891253" y="705981"/>
                    <a:pt x="891253" y="454801"/>
                  </a:cubicBezTo>
                  <a:cubicBezTo>
                    <a:pt x="891253" y="203621"/>
                    <a:pt x="691739" y="0"/>
                    <a:pt x="445626" y="0"/>
                  </a:cubicBezTo>
                  <a:close/>
                </a:path>
              </a:pathLst>
            </a:custGeom>
            <a:blipFill>
              <a:blip r:embed="rId6"/>
              <a:stretch>
                <a:fillRect t="-40417" b="-40417"/>
              </a:stretch>
            </a:blipFill>
          </p:spPr>
        </p:sp>
      </p:grpSp>
      <p:sp>
        <p:nvSpPr>
          <p:cNvPr id="11" name="TextBox 11"/>
          <p:cNvSpPr txBox="1"/>
          <p:nvPr/>
        </p:nvSpPr>
        <p:spPr>
          <a:xfrm>
            <a:off x="4955395" y="7876577"/>
            <a:ext cx="10760855" cy="655372"/>
          </a:xfrm>
          <a:prstGeom prst="rect">
            <a:avLst/>
          </a:prstGeom>
        </p:spPr>
        <p:txBody>
          <a:bodyPr lIns="0" tIns="0" rIns="0" bIns="0" rtlCol="0" anchor="t">
            <a:spAutoFit/>
          </a:bodyPr>
          <a:lstStyle/>
          <a:p>
            <a:pPr algn="ctr">
              <a:lnSpc>
                <a:spcPts val="5352"/>
              </a:lnSpc>
            </a:pPr>
            <a:r>
              <a:rPr lang="en-US" sz="3822" b="1" spc="244">
                <a:solidFill>
                  <a:srgbClr val="FFDE59"/>
                </a:solidFill>
                <a:latin typeface="Open Sans Bold"/>
                <a:ea typeface="Open Sans Bold"/>
                <a:cs typeface="Open Sans Bold"/>
                <a:sym typeface="Open Sans Bold"/>
              </a:rPr>
              <a:t>The Least popular Consumed Liquors  </a:t>
            </a:r>
          </a:p>
        </p:txBody>
      </p:sp>
      <p:sp>
        <p:nvSpPr>
          <p:cNvPr id="12" name="TextBox 12"/>
          <p:cNvSpPr txBox="1"/>
          <p:nvPr/>
        </p:nvSpPr>
        <p:spPr>
          <a:xfrm>
            <a:off x="0" y="4613348"/>
            <a:ext cx="18288000" cy="2446208"/>
          </a:xfrm>
          <a:prstGeom prst="rect">
            <a:avLst/>
          </a:prstGeom>
        </p:spPr>
        <p:txBody>
          <a:bodyPr lIns="0" tIns="0" rIns="0" bIns="0" rtlCol="0" anchor="t">
            <a:spAutoFit/>
          </a:bodyPr>
          <a:lstStyle/>
          <a:p>
            <a:pPr algn="ctr">
              <a:lnSpc>
                <a:spcPts val="3244"/>
              </a:lnSpc>
              <a:spcBef>
                <a:spcPct val="0"/>
              </a:spcBef>
            </a:pPr>
            <a:r>
              <a:rPr lang="en-US" sz="2317">
                <a:solidFill>
                  <a:srgbClr val="FFDE59"/>
                </a:solidFill>
                <a:latin typeface="Montserrat"/>
                <a:ea typeface="Montserrat"/>
                <a:cs typeface="Montserrat"/>
                <a:sym typeface="Montserrat"/>
              </a:rPr>
              <a:t>Targeted Marketing: For products like Mezcal or Flavored Gins, focused marketing efforts can help raise awareness and educate consumers on their unique qualities.</a:t>
            </a:r>
          </a:p>
          <a:p>
            <a:pPr algn="ctr">
              <a:lnSpc>
                <a:spcPts val="3244"/>
              </a:lnSpc>
              <a:spcBef>
                <a:spcPct val="0"/>
              </a:spcBef>
            </a:pPr>
            <a:r>
              <a:rPr lang="en-US" sz="2317">
                <a:solidFill>
                  <a:srgbClr val="FFDE59"/>
                </a:solidFill>
                <a:latin typeface="Montserrat"/>
                <a:ea typeface="Montserrat"/>
                <a:cs typeface="Montserrat"/>
                <a:sym typeface="Montserrat"/>
              </a:rPr>
              <a:t>· Expand Distribution: Categories like Iowa Distillery Whiskies could benefit from increased distribution or partnerships with local retailers to promote regional pride and craft spirits.</a:t>
            </a:r>
          </a:p>
          <a:p>
            <a:pPr algn="ctr">
              <a:lnSpc>
                <a:spcPts val="3244"/>
              </a:lnSpc>
              <a:spcBef>
                <a:spcPct val="0"/>
              </a:spcBef>
            </a:pPr>
            <a:r>
              <a:rPr lang="en-US" sz="2317">
                <a:solidFill>
                  <a:srgbClr val="FFDE59"/>
                </a:solidFill>
                <a:latin typeface="Montserrat"/>
                <a:ea typeface="Montserrat"/>
                <a:cs typeface="Montserrat"/>
                <a:sym typeface="Montserrat"/>
              </a:rPr>
              <a:t>· Promotions and Seasonal Campaigns: Products with seasonal appeal, such as Coffee Liquors or White Rum, could benefit from promotional campaigns timed with specific holidays or events.</a:t>
            </a:r>
          </a:p>
        </p:txBody>
      </p:sp>
      <p:grpSp>
        <p:nvGrpSpPr>
          <p:cNvPr id="13" name="Group 13"/>
          <p:cNvGrpSpPr/>
          <p:nvPr/>
        </p:nvGrpSpPr>
        <p:grpSpPr>
          <a:xfrm>
            <a:off x="-1357611" y="-1286368"/>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16" name="Audio 15">
            <a:hlinkClick r:id="" action="ppaction://media"/>
            <a:extLst>
              <a:ext uri="{FF2B5EF4-FFF2-40B4-BE49-F238E27FC236}">
                <a16:creationId xmlns:a16="http://schemas.microsoft.com/office/drawing/2014/main" id="{2BCAE591-11AE-ABA7-98ED-8683481DA7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16"/>
    </mc:Choice>
    <mc:Fallback>
      <p:transition spd="slow" advTm="22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33690" y="1380463"/>
            <a:ext cx="17132507" cy="4102927"/>
            <a:chOff x="0" y="0"/>
            <a:chExt cx="2514545" cy="602188"/>
          </a:xfrm>
        </p:grpSpPr>
        <p:sp>
          <p:nvSpPr>
            <p:cNvPr id="3" name="Freeform 3"/>
            <p:cNvSpPr/>
            <p:nvPr/>
          </p:nvSpPr>
          <p:spPr>
            <a:xfrm>
              <a:off x="0" y="0"/>
              <a:ext cx="2514545" cy="602188"/>
            </a:xfrm>
            <a:custGeom>
              <a:avLst/>
              <a:gdLst/>
              <a:ahLst/>
              <a:cxnLst/>
              <a:rect l="l" t="t" r="r" b="b"/>
              <a:pathLst>
                <a:path w="2514545" h="602188">
                  <a:moveTo>
                    <a:pt x="10393" y="0"/>
                  </a:moveTo>
                  <a:lnTo>
                    <a:pt x="2504151" y="0"/>
                  </a:lnTo>
                  <a:cubicBezTo>
                    <a:pt x="2506908" y="0"/>
                    <a:pt x="2509551" y="1095"/>
                    <a:pt x="2511500" y="3044"/>
                  </a:cubicBezTo>
                  <a:cubicBezTo>
                    <a:pt x="2513449" y="4993"/>
                    <a:pt x="2514545" y="7637"/>
                    <a:pt x="2514545" y="10393"/>
                  </a:cubicBezTo>
                  <a:lnTo>
                    <a:pt x="2514545" y="591795"/>
                  </a:lnTo>
                  <a:cubicBezTo>
                    <a:pt x="2514545" y="594551"/>
                    <a:pt x="2513449" y="597195"/>
                    <a:pt x="2511500" y="599144"/>
                  </a:cubicBezTo>
                  <a:cubicBezTo>
                    <a:pt x="2509551" y="601093"/>
                    <a:pt x="2506908" y="602188"/>
                    <a:pt x="2504151" y="602188"/>
                  </a:cubicBezTo>
                  <a:lnTo>
                    <a:pt x="10393" y="602188"/>
                  </a:lnTo>
                  <a:cubicBezTo>
                    <a:pt x="7637" y="602188"/>
                    <a:pt x="4993" y="601093"/>
                    <a:pt x="3044" y="599144"/>
                  </a:cubicBezTo>
                  <a:cubicBezTo>
                    <a:pt x="1095" y="597195"/>
                    <a:pt x="0" y="594551"/>
                    <a:pt x="0" y="591795"/>
                  </a:cubicBezTo>
                  <a:lnTo>
                    <a:pt x="0" y="10393"/>
                  </a:lnTo>
                  <a:cubicBezTo>
                    <a:pt x="0" y="7637"/>
                    <a:pt x="1095" y="4993"/>
                    <a:pt x="3044" y="3044"/>
                  </a:cubicBezTo>
                  <a:cubicBezTo>
                    <a:pt x="4993" y="1095"/>
                    <a:pt x="7637" y="0"/>
                    <a:pt x="10393" y="0"/>
                  </a:cubicBezTo>
                  <a:close/>
                </a:path>
              </a:pathLst>
            </a:custGeom>
            <a:blipFill>
              <a:blip r:embed="rId4"/>
              <a:stretch>
                <a:fillRect t="-20827" b="-20827"/>
              </a:stretch>
            </a:blipFill>
          </p:spPr>
        </p:sp>
      </p:grpSp>
      <p:sp>
        <p:nvSpPr>
          <p:cNvPr id="4" name="TextBox 4"/>
          <p:cNvSpPr txBox="1"/>
          <p:nvPr/>
        </p:nvSpPr>
        <p:spPr>
          <a:xfrm>
            <a:off x="3149580" y="-71262"/>
            <a:ext cx="10760855" cy="655372"/>
          </a:xfrm>
          <a:prstGeom prst="rect">
            <a:avLst/>
          </a:prstGeom>
        </p:spPr>
        <p:txBody>
          <a:bodyPr lIns="0" tIns="0" rIns="0" bIns="0" rtlCol="0" anchor="t">
            <a:spAutoFit/>
          </a:bodyPr>
          <a:lstStyle/>
          <a:p>
            <a:pPr algn="ctr">
              <a:lnSpc>
                <a:spcPts val="5352"/>
              </a:lnSpc>
            </a:pPr>
            <a:r>
              <a:rPr lang="en-US" sz="3822" b="1" spc="244">
                <a:solidFill>
                  <a:srgbClr val="FFDE59"/>
                </a:solidFill>
                <a:latin typeface="Open Sans Bold"/>
                <a:ea typeface="Open Sans Bold"/>
                <a:cs typeface="Open Sans Bold"/>
                <a:sym typeface="Open Sans Bold"/>
              </a:rPr>
              <a:t>Top 10 Stores that sold the most</a:t>
            </a:r>
          </a:p>
        </p:txBody>
      </p:sp>
      <p:sp>
        <p:nvSpPr>
          <p:cNvPr id="5" name="TextBox 5"/>
          <p:cNvSpPr txBox="1"/>
          <p:nvPr/>
        </p:nvSpPr>
        <p:spPr>
          <a:xfrm>
            <a:off x="-144056" y="5635568"/>
            <a:ext cx="18288000" cy="1116446"/>
          </a:xfrm>
          <a:prstGeom prst="rect">
            <a:avLst/>
          </a:prstGeom>
        </p:spPr>
        <p:txBody>
          <a:bodyPr lIns="0" tIns="0" rIns="0" bIns="0" rtlCol="0" anchor="t">
            <a:spAutoFit/>
          </a:bodyPr>
          <a:lstStyle/>
          <a:p>
            <a:pPr algn="ctr">
              <a:lnSpc>
                <a:spcPts val="2987"/>
              </a:lnSpc>
              <a:spcBef>
                <a:spcPct val="0"/>
              </a:spcBef>
            </a:pPr>
            <a:r>
              <a:rPr lang="en-US" sz="2134">
                <a:solidFill>
                  <a:srgbClr val="FFDE59"/>
                </a:solidFill>
                <a:latin typeface="Open Sans"/>
                <a:ea typeface="Open Sans"/>
                <a:cs typeface="Open Sans"/>
                <a:sym typeface="Open Sans"/>
              </a:rPr>
              <a:t>These stores played a significant role in the retail liquor market and collectively contributed to a large portion of the overall sales volume. The specific stores of interest include Hy-Vee, Sam's Club, and Costco, which are well-known for their extensive retail operations and wide product selection.</a:t>
            </a:r>
          </a:p>
        </p:txBody>
      </p:sp>
      <p:sp>
        <p:nvSpPr>
          <p:cNvPr id="6" name="TextBox 6"/>
          <p:cNvSpPr txBox="1"/>
          <p:nvPr/>
        </p:nvSpPr>
        <p:spPr>
          <a:xfrm>
            <a:off x="0" y="7195999"/>
            <a:ext cx="17999887" cy="2715895"/>
          </a:xfrm>
          <a:prstGeom prst="rect">
            <a:avLst/>
          </a:prstGeom>
        </p:spPr>
        <p:txBody>
          <a:bodyPr lIns="0" tIns="0" rIns="0" bIns="0" rtlCol="0" anchor="t">
            <a:spAutoFit/>
          </a:bodyPr>
          <a:lstStyle/>
          <a:p>
            <a:pPr algn="ctr">
              <a:lnSpc>
                <a:spcPts val="3079"/>
              </a:lnSpc>
              <a:spcBef>
                <a:spcPct val="0"/>
              </a:spcBef>
            </a:pPr>
            <a:r>
              <a:rPr lang="en-US" sz="2199">
                <a:solidFill>
                  <a:srgbClr val="FFDE59"/>
                </a:solidFill>
                <a:latin typeface="Open Sans"/>
                <a:ea typeface="Open Sans"/>
                <a:cs typeface="Open Sans"/>
                <a:sym typeface="Open Sans"/>
              </a:rPr>
              <a:t>By analyzing the Top 10 Stores by Gallons Sold, stock managers can make more informed decisions about inventory allocation, demand forecasting, product selection, and distribution strategies. The goal is to ensure that high-performing stores are always well-stocked with the right products, while also making adjustments for seasonal demand and consumer preferences. The insights from these stores also provide opportunities to enhance promotional campaigns and ensure timely replenishment, thus improving overall sales and customer satisfaction.</a:t>
            </a:r>
          </a:p>
          <a:p>
            <a:pPr algn="ctr">
              <a:lnSpc>
                <a:spcPts val="3079"/>
              </a:lnSpc>
              <a:spcBef>
                <a:spcPct val="0"/>
              </a:spcBef>
            </a:pPr>
            <a:r>
              <a:rPr lang="en-US" sz="2199">
                <a:solidFill>
                  <a:srgbClr val="FFDE59"/>
                </a:solidFill>
                <a:latin typeface="Open Sans"/>
                <a:ea typeface="Open Sans"/>
                <a:cs typeface="Open Sans"/>
                <a:sym typeface="Open Sans"/>
              </a:rPr>
              <a:t>By adopting these strategies, stock management can become more efficient, reduce waste from overstocking, and ultimately boost profitability.</a:t>
            </a:r>
          </a:p>
        </p:txBody>
      </p:sp>
      <p:grpSp>
        <p:nvGrpSpPr>
          <p:cNvPr id="7" name="Group 7"/>
          <p:cNvGrpSpPr/>
          <p:nvPr/>
        </p:nvGrpSpPr>
        <p:grpSpPr>
          <a:xfrm>
            <a:off x="16373891" y="-2308664"/>
            <a:ext cx="6674728" cy="66747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3314665" y="-11661"/>
            <a:ext cx="1191540" cy="119154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2688054" y="4938"/>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pic>
        <p:nvPicPr>
          <p:cNvPr id="16" name="Audio 15">
            <a:hlinkClick r:id="" action="ppaction://media"/>
            <a:extLst>
              <a:ext uri="{FF2B5EF4-FFF2-40B4-BE49-F238E27FC236}">
                <a16:creationId xmlns:a16="http://schemas.microsoft.com/office/drawing/2014/main" id="{152B3724-43A2-4C97-3908-A6A0E31B84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06"/>
    </mc:Choice>
    <mc:Fallback>
      <p:transition spd="slow" advTm="46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1222</Words>
  <Application>Microsoft Office PowerPoint</Application>
  <PresentationFormat>Custom</PresentationFormat>
  <Paragraphs>65</Paragraphs>
  <Slides>14</Slides>
  <Notes>0</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Montserrat</vt:lpstr>
      <vt:lpstr>Anton</vt:lpstr>
      <vt:lpstr>Arial</vt:lpstr>
      <vt:lpstr>Open Sans</vt:lpstr>
      <vt:lpstr>Open Sans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Red Modern Bold Data Analysis Presentation</dc:title>
  <dc:creator>Winquist, Trisha</dc:creator>
  <cp:lastModifiedBy>Winquist, Trisha</cp:lastModifiedBy>
  <cp:revision>2</cp:revision>
  <dcterms:created xsi:type="dcterms:W3CDTF">2006-08-16T00:00:00Z</dcterms:created>
  <dcterms:modified xsi:type="dcterms:W3CDTF">2024-12-19T01:52:44Z</dcterms:modified>
  <dc:identifier>DAGZg9rksTA</dc:identifier>
</cp:coreProperties>
</file>